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273" r:id="rId4"/>
    <p:sldId id="274" r:id="rId5"/>
    <p:sldId id="337" r:id="rId6"/>
    <p:sldId id="275" r:id="rId7"/>
    <p:sldId id="311" r:id="rId8"/>
    <p:sldId id="307" r:id="rId9"/>
    <p:sldId id="339" r:id="rId10"/>
    <p:sldId id="340" r:id="rId11"/>
    <p:sldId id="258" r:id="rId12"/>
    <p:sldId id="342" r:id="rId13"/>
    <p:sldId id="293" r:id="rId14"/>
    <p:sldId id="341" r:id="rId15"/>
    <p:sldId id="309" r:id="rId16"/>
    <p:sldId id="308" r:id="rId17"/>
    <p:sldId id="271" r:id="rId18"/>
    <p:sldId id="280" r:id="rId19"/>
    <p:sldId id="312" r:id="rId20"/>
    <p:sldId id="313" r:id="rId21"/>
    <p:sldId id="314" r:id="rId22"/>
    <p:sldId id="325" r:id="rId23"/>
    <p:sldId id="317" r:id="rId24"/>
    <p:sldId id="318" r:id="rId25"/>
    <p:sldId id="319" r:id="rId26"/>
    <p:sldId id="320" r:id="rId27"/>
    <p:sldId id="321" r:id="rId28"/>
    <p:sldId id="322" r:id="rId29"/>
    <p:sldId id="323" r:id="rId30"/>
    <p:sldId id="326" r:id="rId31"/>
    <p:sldId id="324" r:id="rId32"/>
    <p:sldId id="327" r:id="rId33"/>
    <p:sldId id="328" r:id="rId34"/>
    <p:sldId id="329" r:id="rId35"/>
    <p:sldId id="315" r:id="rId36"/>
    <p:sldId id="330" r:id="rId37"/>
    <p:sldId id="331" r:id="rId38"/>
    <p:sldId id="332" r:id="rId39"/>
    <p:sldId id="333" r:id="rId40"/>
    <p:sldId id="334" r:id="rId41"/>
    <p:sldId id="335" r:id="rId42"/>
    <p:sldId id="336" r:id="rId43"/>
  </p:sldIdLst>
  <p:sldSz cx="9144000" cy="6858000" type="screen4x3"/>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203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gs" Target="tags/tag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F332A1-F240-A647-B404-D065F88D6FFA}" type="doc">
      <dgm:prSet loTypeId="urn:microsoft.com/office/officeart/2005/8/layout/cycle2" loCatId="" qsTypeId="urn:microsoft.com/office/officeart/2005/8/quickstyle/simple4" qsCatId="simple" csTypeId="urn:microsoft.com/office/officeart/2005/8/colors/colorful3" csCatId="colorful" phldr="1"/>
      <dgm:spPr/>
      <dgm:t>
        <a:bodyPr/>
        <a:lstStyle/>
        <a:p>
          <a:endParaRPr lang="es-ES"/>
        </a:p>
      </dgm:t>
    </dgm:pt>
    <dgm:pt modelId="{0BFBEDBD-9679-9B43-BA32-835F66519E4E}">
      <dgm:prSet phldrT="[Texto]"/>
      <dgm:spPr/>
      <dgm:t>
        <a:bodyPr/>
        <a:lstStyle/>
        <a:p>
          <a:r>
            <a:rPr lang="es-ES" dirty="0" smtClean="0"/>
            <a:t>Recogida de datos</a:t>
          </a:r>
          <a:endParaRPr lang="es-ES" dirty="0"/>
        </a:p>
      </dgm:t>
    </dgm:pt>
    <dgm:pt modelId="{10291954-D566-2E43-ABEB-CE44D0487DC9}" type="parTrans" cxnId="{43518362-E1FE-0846-9E30-37A823467E5B}">
      <dgm:prSet/>
      <dgm:spPr/>
      <dgm:t>
        <a:bodyPr/>
        <a:lstStyle/>
        <a:p>
          <a:endParaRPr lang="es-ES"/>
        </a:p>
      </dgm:t>
    </dgm:pt>
    <dgm:pt modelId="{842B5607-DAB3-1A4D-824F-DA4FE38E8774}" type="sibTrans" cxnId="{43518362-E1FE-0846-9E30-37A823467E5B}">
      <dgm:prSet/>
      <dgm:spPr/>
      <dgm:t>
        <a:bodyPr/>
        <a:lstStyle/>
        <a:p>
          <a:endParaRPr lang="es-ES"/>
        </a:p>
      </dgm:t>
    </dgm:pt>
    <dgm:pt modelId="{E0AD3E13-1628-9342-AFDC-9BE3EA073ED5}">
      <dgm:prSet phldrT="[Texto]"/>
      <dgm:spPr/>
      <dgm:t>
        <a:bodyPr/>
        <a:lstStyle/>
        <a:p>
          <a:r>
            <a:rPr lang="es-ES" dirty="0" smtClean="0"/>
            <a:t>Reducción de datos</a:t>
          </a:r>
          <a:endParaRPr lang="es-ES" dirty="0"/>
        </a:p>
      </dgm:t>
    </dgm:pt>
    <dgm:pt modelId="{54452DA9-A904-904C-91CC-16EDA1C1B5A4}" type="parTrans" cxnId="{5792C76C-380C-464E-9584-F1A77370BF99}">
      <dgm:prSet/>
      <dgm:spPr/>
      <dgm:t>
        <a:bodyPr/>
        <a:lstStyle/>
        <a:p>
          <a:endParaRPr lang="es-ES"/>
        </a:p>
      </dgm:t>
    </dgm:pt>
    <dgm:pt modelId="{B8BDB73F-87E4-6845-9C39-31BBE4F9BFD8}" type="sibTrans" cxnId="{5792C76C-380C-464E-9584-F1A77370BF99}">
      <dgm:prSet/>
      <dgm:spPr/>
      <dgm:t>
        <a:bodyPr/>
        <a:lstStyle/>
        <a:p>
          <a:endParaRPr lang="es-ES"/>
        </a:p>
      </dgm:t>
    </dgm:pt>
    <dgm:pt modelId="{A4AF3797-6CDB-674E-819C-5F6F531201BE}">
      <dgm:prSet phldrT="[Texto]"/>
      <dgm:spPr/>
      <dgm:t>
        <a:bodyPr/>
        <a:lstStyle/>
        <a:p>
          <a:r>
            <a:rPr lang="es-ES" dirty="0" smtClean="0"/>
            <a:t>Disposición de datos</a:t>
          </a:r>
          <a:endParaRPr lang="es-ES" dirty="0"/>
        </a:p>
      </dgm:t>
    </dgm:pt>
    <dgm:pt modelId="{826BF657-0189-0648-814D-F4B9A272470D}" type="parTrans" cxnId="{8078D632-CF49-F643-A207-5376D7098C8E}">
      <dgm:prSet/>
      <dgm:spPr/>
      <dgm:t>
        <a:bodyPr/>
        <a:lstStyle/>
        <a:p>
          <a:endParaRPr lang="es-ES"/>
        </a:p>
      </dgm:t>
    </dgm:pt>
    <dgm:pt modelId="{205982C8-46AC-9545-963B-4BBA647CE1E4}" type="sibTrans" cxnId="{8078D632-CF49-F643-A207-5376D7098C8E}">
      <dgm:prSet/>
      <dgm:spPr/>
      <dgm:t>
        <a:bodyPr/>
        <a:lstStyle/>
        <a:p>
          <a:endParaRPr lang="es-ES"/>
        </a:p>
      </dgm:t>
    </dgm:pt>
    <dgm:pt modelId="{E2B3ED56-1C03-3744-99DD-B9D7AE509E9C}">
      <dgm:prSet phldrT="[Texto]"/>
      <dgm:spPr/>
      <dgm:t>
        <a:bodyPr/>
        <a:lstStyle/>
        <a:p>
          <a:r>
            <a:rPr lang="es-ES" dirty="0" smtClean="0"/>
            <a:t>Extraer/verificar conclusiones</a:t>
          </a:r>
          <a:endParaRPr lang="es-ES" dirty="0"/>
        </a:p>
      </dgm:t>
    </dgm:pt>
    <dgm:pt modelId="{A177E0B4-4E9E-AC4F-8EF7-1A4546B29969}" type="parTrans" cxnId="{B3F8876C-2C6F-F241-ABBF-80EE4628FAC2}">
      <dgm:prSet/>
      <dgm:spPr/>
      <dgm:t>
        <a:bodyPr/>
        <a:lstStyle/>
        <a:p>
          <a:endParaRPr lang="es-ES"/>
        </a:p>
      </dgm:t>
    </dgm:pt>
    <dgm:pt modelId="{3ED7CC98-75D3-E049-A052-310B4C76E1DF}" type="sibTrans" cxnId="{B3F8876C-2C6F-F241-ABBF-80EE4628FAC2}">
      <dgm:prSet/>
      <dgm:spPr/>
      <dgm:t>
        <a:bodyPr/>
        <a:lstStyle/>
        <a:p>
          <a:endParaRPr lang="es-ES"/>
        </a:p>
      </dgm:t>
    </dgm:pt>
    <dgm:pt modelId="{042E20A8-0152-2D4E-8E26-9112482055D4}" type="pres">
      <dgm:prSet presAssocID="{B7F332A1-F240-A647-B404-D065F88D6FFA}" presName="cycle" presStyleCnt="0">
        <dgm:presLayoutVars>
          <dgm:dir/>
          <dgm:resizeHandles val="exact"/>
        </dgm:presLayoutVars>
      </dgm:prSet>
      <dgm:spPr/>
      <dgm:t>
        <a:bodyPr/>
        <a:lstStyle/>
        <a:p>
          <a:endParaRPr lang="es-ES"/>
        </a:p>
      </dgm:t>
    </dgm:pt>
    <dgm:pt modelId="{EECAB352-0E3D-8848-9953-7ADB7587A25A}" type="pres">
      <dgm:prSet presAssocID="{0BFBEDBD-9679-9B43-BA32-835F66519E4E}" presName="node" presStyleLbl="node1" presStyleIdx="0" presStyleCnt="4">
        <dgm:presLayoutVars>
          <dgm:bulletEnabled val="1"/>
        </dgm:presLayoutVars>
      </dgm:prSet>
      <dgm:spPr/>
      <dgm:t>
        <a:bodyPr/>
        <a:lstStyle/>
        <a:p>
          <a:endParaRPr lang="es-ES"/>
        </a:p>
      </dgm:t>
    </dgm:pt>
    <dgm:pt modelId="{33246426-3D63-3746-B576-36BAC2D298A0}" type="pres">
      <dgm:prSet presAssocID="{842B5607-DAB3-1A4D-824F-DA4FE38E8774}" presName="sibTrans" presStyleLbl="sibTrans2D1" presStyleIdx="0" presStyleCnt="4" custScaleX="122989"/>
      <dgm:spPr/>
      <dgm:t>
        <a:bodyPr/>
        <a:lstStyle/>
        <a:p>
          <a:endParaRPr lang="es-ES"/>
        </a:p>
      </dgm:t>
    </dgm:pt>
    <dgm:pt modelId="{6539B341-F5C6-454C-9A25-8528FA3085C2}" type="pres">
      <dgm:prSet presAssocID="{842B5607-DAB3-1A4D-824F-DA4FE38E8774}" presName="connectorText" presStyleLbl="sibTrans2D1" presStyleIdx="0" presStyleCnt="4"/>
      <dgm:spPr/>
      <dgm:t>
        <a:bodyPr/>
        <a:lstStyle/>
        <a:p>
          <a:endParaRPr lang="es-ES"/>
        </a:p>
      </dgm:t>
    </dgm:pt>
    <dgm:pt modelId="{1762B3DB-A061-DE46-A68A-271EF8803CD8}" type="pres">
      <dgm:prSet presAssocID="{E0AD3E13-1628-9342-AFDC-9BE3EA073ED5}" presName="node" presStyleLbl="node1" presStyleIdx="1" presStyleCnt="4">
        <dgm:presLayoutVars>
          <dgm:bulletEnabled val="1"/>
        </dgm:presLayoutVars>
      </dgm:prSet>
      <dgm:spPr/>
      <dgm:t>
        <a:bodyPr/>
        <a:lstStyle/>
        <a:p>
          <a:endParaRPr lang="es-ES"/>
        </a:p>
      </dgm:t>
    </dgm:pt>
    <dgm:pt modelId="{77CF94CA-051C-E645-A236-291976AE47B9}" type="pres">
      <dgm:prSet presAssocID="{B8BDB73F-87E4-6845-9C39-31BBE4F9BFD8}" presName="sibTrans" presStyleLbl="sibTrans2D1" presStyleIdx="1" presStyleCnt="4" custFlipHor="1" custScaleX="91302" custScaleY="104051"/>
      <dgm:spPr>
        <a:prstGeom prst="upDownArrow">
          <a:avLst/>
        </a:prstGeom>
      </dgm:spPr>
      <dgm:t>
        <a:bodyPr/>
        <a:lstStyle/>
        <a:p>
          <a:endParaRPr lang="es-ES"/>
        </a:p>
      </dgm:t>
    </dgm:pt>
    <dgm:pt modelId="{0523ECCB-C462-814F-A252-6246D7AD6131}" type="pres">
      <dgm:prSet presAssocID="{B8BDB73F-87E4-6845-9C39-31BBE4F9BFD8}" presName="connectorText" presStyleLbl="sibTrans2D1" presStyleIdx="1" presStyleCnt="4"/>
      <dgm:spPr/>
      <dgm:t>
        <a:bodyPr/>
        <a:lstStyle/>
        <a:p>
          <a:endParaRPr lang="es-ES"/>
        </a:p>
      </dgm:t>
    </dgm:pt>
    <dgm:pt modelId="{38B213EA-38BE-B64C-AE17-2DEAC642DBF0}" type="pres">
      <dgm:prSet presAssocID="{A4AF3797-6CDB-674E-819C-5F6F531201BE}" presName="node" presStyleLbl="node1" presStyleIdx="2" presStyleCnt="4">
        <dgm:presLayoutVars>
          <dgm:bulletEnabled val="1"/>
        </dgm:presLayoutVars>
      </dgm:prSet>
      <dgm:spPr/>
      <dgm:t>
        <a:bodyPr/>
        <a:lstStyle/>
        <a:p>
          <a:endParaRPr lang="es-ES"/>
        </a:p>
      </dgm:t>
    </dgm:pt>
    <dgm:pt modelId="{6EB32AD8-4A4B-C74E-9D8F-719B8948C27E}" type="pres">
      <dgm:prSet presAssocID="{205982C8-46AC-9545-963B-4BBA647CE1E4}" presName="sibTrans" presStyleLbl="sibTrans2D1" presStyleIdx="2" presStyleCnt="4" custAng="16001167" custScaleX="115505" custScaleY="129204" custLinFactNeighborX="-24698" custLinFactNeighborY="26903"/>
      <dgm:spPr>
        <a:prstGeom prst="upDownArrow">
          <a:avLst/>
        </a:prstGeom>
      </dgm:spPr>
      <dgm:t>
        <a:bodyPr/>
        <a:lstStyle/>
        <a:p>
          <a:endParaRPr lang="es-ES"/>
        </a:p>
      </dgm:t>
    </dgm:pt>
    <dgm:pt modelId="{94AD8F25-5E85-C54D-8218-3D9C46A65DEC}" type="pres">
      <dgm:prSet presAssocID="{205982C8-46AC-9545-963B-4BBA647CE1E4}" presName="connectorText" presStyleLbl="sibTrans2D1" presStyleIdx="2" presStyleCnt="4"/>
      <dgm:spPr/>
      <dgm:t>
        <a:bodyPr/>
        <a:lstStyle/>
        <a:p>
          <a:endParaRPr lang="es-ES"/>
        </a:p>
      </dgm:t>
    </dgm:pt>
    <dgm:pt modelId="{67369DD5-344B-0F46-998A-CBA93BE1F1AE}" type="pres">
      <dgm:prSet presAssocID="{E2B3ED56-1C03-3744-99DD-B9D7AE509E9C}" presName="node" presStyleLbl="node1" presStyleIdx="3" presStyleCnt="4">
        <dgm:presLayoutVars>
          <dgm:bulletEnabled val="1"/>
        </dgm:presLayoutVars>
      </dgm:prSet>
      <dgm:spPr/>
      <dgm:t>
        <a:bodyPr/>
        <a:lstStyle/>
        <a:p>
          <a:endParaRPr lang="es-ES"/>
        </a:p>
      </dgm:t>
    </dgm:pt>
    <dgm:pt modelId="{75E0EAB6-D3A8-F145-A59B-7D7CC9357795}" type="pres">
      <dgm:prSet presAssocID="{3ED7CC98-75D3-E049-A052-310B4C76E1DF}" presName="sibTrans" presStyleLbl="sibTrans2D1" presStyleIdx="3" presStyleCnt="4" custAng="4958758" custScaleX="115771" custScaleY="129556"/>
      <dgm:spPr>
        <a:prstGeom prst="upDownArrow">
          <a:avLst/>
        </a:prstGeom>
      </dgm:spPr>
      <dgm:t>
        <a:bodyPr/>
        <a:lstStyle/>
        <a:p>
          <a:endParaRPr lang="es-ES"/>
        </a:p>
      </dgm:t>
    </dgm:pt>
    <dgm:pt modelId="{5AB3A173-9891-C644-8F1B-E7CC2617AC66}" type="pres">
      <dgm:prSet presAssocID="{3ED7CC98-75D3-E049-A052-310B4C76E1DF}" presName="connectorText" presStyleLbl="sibTrans2D1" presStyleIdx="3" presStyleCnt="4"/>
      <dgm:spPr/>
      <dgm:t>
        <a:bodyPr/>
        <a:lstStyle/>
        <a:p>
          <a:endParaRPr lang="es-ES"/>
        </a:p>
      </dgm:t>
    </dgm:pt>
  </dgm:ptLst>
  <dgm:cxnLst>
    <dgm:cxn modelId="{B3F8876C-2C6F-F241-ABBF-80EE4628FAC2}" srcId="{B7F332A1-F240-A647-B404-D065F88D6FFA}" destId="{E2B3ED56-1C03-3744-99DD-B9D7AE509E9C}" srcOrd="3" destOrd="0" parTransId="{A177E0B4-4E9E-AC4F-8EF7-1A4546B29969}" sibTransId="{3ED7CC98-75D3-E049-A052-310B4C76E1DF}"/>
    <dgm:cxn modelId="{0C5206A9-E9A5-424B-93B4-3D58075A290C}" type="presOf" srcId="{842B5607-DAB3-1A4D-824F-DA4FE38E8774}" destId="{6539B341-F5C6-454C-9A25-8528FA3085C2}" srcOrd="1" destOrd="0" presId="urn:microsoft.com/office/officeart/2005/8/layout/cycle2"/>
    <dgm:cxn modelId="{09328288-C1AD-1540-A98A-625679E4030C}" type="presOf" srcId="{E0AD3E13-1628-9342-AFDC-9BE3EA073ED5}" destId="{1762B3DB-A061-DE46-A68A-271EF8803CD8}" srcOrd="0" destOrd="0" presId="urn:microsoft.com/office/officeart/2005/8/layout/cycle2"/>
    <dgm:cxn modelId="{C94C73FA-A4E1-074A-817A-413A6323621B}" type="presOf" srcId="{205982C8-46AC-9545-963B-4BBA647CE1E4}" destId="{94AD8F25-5E85-C54D-8218-3D9C46A65DEC}" srcOrd="1" destOrd="0" presId="urn:microsoft.com/office/officeart/2005/8/layout/cycle2"/>
    <dgm:cxn modelId="{00C1736F-AD37-8E42-8E0D-67CB756F221F}" type="presOf" srcId="{E2B3ED56-1C03-3744-99DD-B9D7AE509E9C}" destId="{67369DD5-344B-0F46-998A-CBA93BE1F1AE}" srcOrd="0" destOrd="0" presId="urn:microsoft.com/office/officeart/2005/8/layout/cycle2"/>
    <dgm:cxn modelId="{3A14C131-2CEA-034B-A344-C53ADDACEE03}" type="presOf" srcId="{205982C8-46AC-9545-963B-4BBA647CE1E4}" destId="{6EB32AD8-4A4B-C74E-9D8F-719B8948C27E}" srcOrd="0" destOrd="0" presId="urn:microsoft.com/office/officeart/2005/8/layout/cycle2"/>
    <dgm:cxn modelId="{43518362-E1FE-0846-9E30-37A823467E5B}" srcId="{B7F332A1-F240-A647-B404-D065F88D6FFA}" destId="{0BFBEDBD-9679-9B43-BA32-835F66519E4E}" srcOrd="0" destOrd="0" parTransId="{10291954-D566-2E43-ABEB-CE44D0487DC9}" sibTransId="{842B5607-DAB3-1A4D-824F-DA4FE38E8774}"/>
    <dgm:cxn modelId="{ECA7742D-CD4F-3A49-8BAA-DFD5185055CD}" type="presOf" srcId="{0BFBEDBD-9679-9B43-BA32-835F66519E4E}" destId="{EECAB352-0E3D-8848-9953-7ADB7587A25A}" srcOrd="0" destOrd="0" presId="urn:microsoft.com/office/officeart/2005/8/layout/cycle2"/>
    <dgm:cxn modelId="{223B5D1B-C4DE-9747-B555-B843AFCE6A6D}" type="presOf" srcId="{B7F332A1-F240-A647-B404-D065F88D6FFA}" destId="{042E20A8-0152-2D4E-8E26-9112482055D4}" srcOrd="0" destOrd="0" presId="urn:microsoft.com/office/officeart/2005/8/layout/cycle2"/>
    <dgm:cxn modelId="{8078D632-CF49-F643-A207-5376D7098C8E}" srcId="{B7F332A1-F240-A647-B404-D065F88D6FFA}" destId="{A4AF3797-6CDB-674E-819C-5F6F531201BE}" srcOrd="2" destOrd="0" parTransId="{826BF657-0189-0648-814D-F4B9A272470D}" sibTransId="{205982C8-46AC-9545-963B-4BBA647CE1E4}"/>
    <dgm:cxn modelId="{C3B8D297-AB3F-9C4E-B018-A7007174B38D}" type="presOf" srcId="{A4AF3797-6CDB-674E-819C-5F6F531201BE}" destId="{38B213EA-38BE-B64C-AE17-2DEAC642DBF0}" srcOrd="0" destOrd="0" presId="urn:microsoft.com/office/officeart/2005/8/layout/cycle2"/>
    <dgm:cxn modelId="{5F680982-D853-3D4F-8EB6-10B27CB839C1}" type="presOf" srcId="{B8BDB73F-87E4-6845-9C39-31BBE4F9BFD8}" destId="{0523ECCB-C462-814F-A252-6246D7AD6131}" srcOrd="1" destOrd="0" presId="urn:microsoft.com/office/officeart/2005/8/layout/cycle2"/>
    <dgm:cxn modelId="{5792C76C-380C-464E-9584-F1A77370BF99}" srcId="{B7F332A1-F240-A647-B404-D065F88D6FFA}" destId="{E0AD3E13-1628-9342-AFDC-9BE3EA073ED5}" srcOrd="1" destOrd="0" parTransId="{54452DA9-A904-904C-91CC-16EDA1C1B5A4}" sibTransId="{B8BDB73F-87E4-6845-9C39-31BBE4F9BFD8}"/>
    <dgm:cxn modelId="{21E12878-90FD-4941-8F40-72EEB98C2BAF}" type="presOf" srcId="{B8BDB73F-87E4-6845-9C39-31BBE4F9BFD8}" destId="{77CF94CA-051C-E645-A236-291976AE47B9}" srcOrd="0" destOrd="0" presId="urn:microsoft.com/office/officeart/2005/8/layout/cycle2"/>
    <dgm:cxn modelId="{65D2CB97-8BDC-4B40-B068-27C5C15CE248}" type="presOf" srcId="{842B5607-DAB3-1A4D-824F-DA4FE38E8774}" destId="{33246426-3D63-3746-B576-36BAC2D298A0}" srcOrd="0" destOrd="0" presId="urn:microsoft.com/office/officeart/2005/8/layout/cycle2"/>
    <dgm:cxn modelId="{8E140A51-A37B-E441-99C5-9A94AFD8EA86}" type="presOf" srcId="{3ED7CC98-75D3-E049-A052-310B4C76E1DF}" destId="{5AB3A173-9891-C644-8F1B-E7CC2617AC66}" srcOrd="1" destOrd="0" presId="urn:microsoft.com/office/officeart/2005/8/layout/cycle2"/>
    <dgm:cxn modelId="{44552C1C-07CB-4840-B511-5A44060857B6}" type="presOf" srcId="{3ED7CC98-75D3-E049-A052-310B4C76E1DF}" destId="{75E0EAB6-D3A8-F145-A59B-7D7CC9357795}" srcOrd="0" destOrd="0" presId="urn:microsoft.com/office/officeart/2005/8/layout/cycle2"/>
    <dgm:cxn modelId="{E1611D2A-BDAF-9848-979A-46FA234395C9}" type="presParOf" srcId="{042E20A8-0152-2D4E-8E26-9112482055D4}" destId="{EECAB352-0E3D-8848-9953-7ADB7587A25A}" srcOrd="0" destOrd="0" presId="urn:microsoft.com/office/officeart/2005/8/layout/cycle2"/>
    <dgm:cxn modelId="{AC5629F6-103F-0F4B-B5ED-7AAAE4A9037B}" type="presParOf" srcId="{042E20A8-0152-2D4E-8E26-9112482055D4}" destId="{33246426-3D63-3746-B576-36BAC2D298A0}" srcOrd="1" destOrd="0" presId="urn:microsoft.com/office/officeart/2005/8/layout/cycle2"/>
    <dgm:cxn modelId="{0CD2B3A4-C65F-C046-BC37-0DCF7518499E}" type="presParOf" srcId="{33246426-3D63-3746-B576-36BAC2D298A0}" destId="{6539B341-F5C6-454C-9A25-8528FA3085C2}" srcOrd="0" destOrd="0" presId="urn:microsoft.com/office/officeart/2005/8/layout/cycle2"/>
    <dgm:cxn modelId="{8960A4CD-16C7-5D42-904C-D2DC1C80ED92}" type="presParOf" srcId="{042E20A8-0152-2D4E-8E26-9112482055D4}" destId="{1762B3DB-A061-DE46-A68A-271EF8803CD8}" srcOrd="2" destOrd="0" presId="urn:microsoft.com/office/officeart/2005/8/layout/cycle2"/>
    <dgm:cxn modelId="{09A986B1-714F-824E-9800-ACF7C2FD6047}" type="presParOf" srcId="{042E20A8-0152-2D4E-8E26-9112482055D4}" destId="{77CF94CA-051C-E645-A236-291976AE47B9}" srcOrd="3" destOrd="0" presId="urn:microsoft.com/office/officeart/2005/8/layout/cycle2"/>
    <dgm:cxn modelId="{C290C0C4-DB3D-C346-B000-A8CD42CD637F}" type="presParOf" srcId="{77CF94CA-051C-E645-A236-291976AE47B9}" destId="{0523ECCB-C462-814F-A252-6246D7AD6131}" srcOrd="0" destOrd="0" presId="urn:microsoft.com/office/officeart/2005/8/layout/cycle2"/>
    <dgm:cxn modelId="{74B0C03E-4A78-C744-98C0-EE5CD944F657}" type="presParOf" srcId="{042E20A8-0152-2D4E-8E26-9112482055D4}" destId="{38B213EA-38BE-B64C-AE17-2DEAC642DBF0}" srcOrd="4" destOrd="0" presId="urn:microsoft.com/office/officeart/2005/8/layout/cycle2"/>
    <dgm:cxn modelId="{443AAA54-61D2-1447-A013-4BC1ADECA98C}" type="presParOf" srcId="{042E20A8-0152-2D4E-8E26-9112482055D4}" destId="{6EB32AD8-4A4B-C74E-9D8F-719B8948C27E}" srcOrd="5" destOrd="0" presId="urn:microsoft.com/office/officeart/2005/8/layout/cycle2"/>
    <dgm:cxn modelId="{8417F65D-C842-744F-82E1-2FE8DAF577E6}" type="presParOf" srcId="{6EB32AD8-4A4B-C74E-9D8F-719B8948C27E}" destId="{94AD8F25-5E85-C54D-8218-3D9C46A65DEC}" srcOrd="0" destOrd="0" presId="urn:microsoft.com/office/officeart/2005/8/layout/cycle2"/>
    <dgm:cxn modelId="{FD485EC6-DCE7-8148-99C7-DC9FE0E4E92A}" type="presParOf" srcId="{042E20A8-0152-2D4E-8E26-9112482055D4}" destId="{67369DD5-344B-0F46-998A-CBA93BE1F1AE}" srcOrd="6" destOrd="0" presId="urn:microsoft.com/office/officeart/2005/8/layout/cycle2"/>
    <dgm:cxn modelId="{1967C9A0-D257-264B-929C-C2FF42C00B19}" type="presParOf" srcId="{042E20A8-0152-2D4E-8E26-9112482055D4}" destId="{75E0EAB6-D3A8-F145-A59B-7D7CC9357795}" srcOrd="7" destOrd="0" presId="urn:microsoft.com/office/officeart/2005/8/layout/cycle2"/>
    <dgm:cxn modelId="{20B8ADAD-8B6C-9344-BB65-0A41EE3B3457}" type="presParOf" srcId="{75E0EAB6-D3A8-F145-A59B-7D7CC9357795}" destId="{5AB3A173-9891-C644-8F1B-E7CC2617AC6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CAB352-0E3D-8848-9953-7ADB7587A25A}">
      <dsp:nvSpPr>
        <dsp:cNvPr id="0" name=""/>
        <dsp:cNvSpPr/>
      </dsp:nvSpPr>
      <dsp:spPr>
        <a:xfrm>
          <a:off x="3321667" y="551"/>
          <a:ext cx="1637584" cy="163758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Recogida de datos</a:t>
          </a:r>
          <a:endParaRPr lang="es-ES" sz="1400" kern="1200" dirty="0"/>
        </a:p>
      </dsp:txBody>
      <dsp:txXfrm>
        <a:off x="3561486" y="240370"/>
        <a:ext cx="1157946" cy="1157946"/>
      </dsp:txXfrm>
    </dsp:sp>
    <dsp:sp modelId="{33246426-3D63-3746-B576-36BAC2D298A0}">
      <dsp:nvSpPr>
        <dsp:cNvPr id="0" name=""/>
        <dsp:cNvSpPr/>
      </dsp:nvSpPr>
      <dsp:spPr>
        <a:xfrm rot="2700000">
          <a:off x="4733374" y="1402786"/>
          <a:ext cx="533740" cy="552684"/>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756823" y="1456711"/>
        <a:ext cx="373618" cy="331610"/>
      </dsp:txXfrm>
    </dsp:sp>
    <dsp:sp modelId="{1762B3DB-A061-DE46-A68A-271EF8803CD8}">
      <dsp:nvSpPr>
        <dsp:cNvPr id="0" name=""/>
        <dsp:cNvSpPr/>
      </dsp:nvSpPr>
      <dsp:spPr>
        <a:xfrm>
          <a:off x="5058607" y="1737491"/>
          <a:ext cx="1637584" cy="1637584"/>
        </a:xfrm>
        <a:prstGeom prst="ellipse">
          <a:avLst/>
        </a:prstGeom>
        <a:gradFill rotWithShape="0">
          <a:gsLst>
            <a:gs pos="0">
              <a:schemeClr val="accent3">
                <a:hueOff val="3750089"/>
                <a:satOff val="-5627"/>
                <a:lumOff val="-915"/>
                <a:alphaOff val="0"/>
                <a:shade val="51000"/>
                <a:satMod val="130000"/>
              </a:schemeClr>
            </a:gs>
            <a:gs pos="80000">
              <a:schemeClr val="accent3">
                <a:hueOff val="3750089"/>
                <a:satOff val="-5627"/>
                <a:lumOff val="-915"/>
                <a:alphaOff val="0"/>
                <a:shade val="93000"/>
                <a:satMod val="130000"/>
              </a:schemeClr>
            </a:gs>
            <a:gs pos="100000">
              <a:schemeClr val="accent3">
                <a:hueOff val="3750089"/>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Reducción de datos</a:t>
          </a:r>
          <a:endParaRPr lang="es-ES" sz="1400" kern="1200" dirty="0"/>
        </a:p>
      </dsp:txBody>
      <dsp:txXfrm>
        <a:off x="5298426" y="1977310"/>
        <a:ext cx="1157946" cy="1157946"/>
      </dsp:txXfrm>
    </dsp:sp>
    <dsp:sp modelId="{77CF94CA-051C-E645-A236-291976AE47B9}">
      <dsp:nvSpPr>
        <dsp:cNvPr id="0" name=""/>
        <dsp:cNvSpPr/>
      </dsp:nvSpPr>
      <dsp:spPr>
        <a:xfrm rot="13500000" flipH="1">
          <a:off x="4819501" y="3128532"/>
          <a:ext cx="396227" cy="575073"/>
        </a:xfrm>
        <a:prstGeom prst="upDownArrow">
          <a:avLst/>
        </a:prstGeom>
        <a:gradFill rotWithShape="0">
          <a:gsLst>
            <a:gs pos="0">
              <a:schemeClr val="accent3">
                <a:hueOff val="3750089"/>
                <a:satOff val="-5627"/>
                <a:lumOff val="-915"/>
                <a:alphaOff val="0"/>
                <a:shade val="51000"/>
                <a:satMod val="130000"/>
              </a:schemeClr>
            </a:gs>
            <a:gs pos="80000">
              <a:schemeClr val="accent3">
                <a:hueOff val="3750089"/>
                <a:satOff val="-5627"/>
                <a:lumOff val="-915"/>
                <a:alphaOff val="0"/>
                <a:shade val="93000"/>
                <a:satMod val="130000"/>
              </a:schemeClr>
            </a:gs>
            <a:gs pos="100000">
              <a:schemeClr val="accent3">
                <a:hueOff val="3750089"/>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4836909" y="3201521"/>
        <a:ext cx="277359" cy="345043"/>
      </dsp:txXfrm>
    </dsp:sp>
    <dsp:sp modelId="{38B213EA-38BE-B64C-AE17-2DEAC642DBF0}">
      <dsp:nvSpPr>
        <dsp:cNvPr id="0" name=""/>
        <dsp:cNvSpPr/>
      </dsp:nvSpPr>
      <dsp:spPr>
        <a:xfrm>
          <a:off x="3321667" y="3474431"/>
          <a:ext cx="1637584" cy="1637584"/>
        </a:xfrm>
        <a:prstGeom prst="ellipse">
          <a:avLst/>
        </a:prstGeom>
        <a:gradFill rotWithShape="0">
          <a:gsLst>
            <a:gs pos="0">
              <a:schemeClr val="accent3">
                <a:hueOff val="7500177"/>
                <a:satOff val="-11253"/>
                <a:lumOff val="-1830"/>
                <a:alphaOff val="0"/>
                <a:shade val="51000"/>
                <a:satMod val="130000"/>
              </a:schemeClr>
            </a:gs>
            <a:gs pos="80000">
              <a:schemeClr val="accent3">
                <a:hueOff val="7500177"/>
                <a:satOff val="-11253"/>
                <a:lumOff val="-1830"/>
                <a:alphaOff val="0"/>
                <a:shade val="93000"/>
                <a:satMod val="130000"/>
              </a:schemeClr>
            </a:gs>
            <a:gs pos="100000">
              <a:schemeClr val="accent3">
                <a:hueOff val="7500177"/>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Disposición de datos</a:t>
          </a:r>
          <a:endParaRPr lang="es-ES" sz="1400" kern="1200" dirty="0"/>
        </a:p>
      </dsp:txBody>
      <dsp:txXfrm>
        <a:off x="3561486" y="3714250"/>
        <a:ext cx="1157946" cy="1157946"/>
      </dsp:txXfrm>
    </dsp:sp>
    <dsp:sp modelId="{6EB32AD8-4A4B-C74E-9D8F-719B8948C27E}">
      <dsp:nvSpPr>
        <dsp:cNvPr id="0" name=""/>
        <dsp:cNvSpPr/>
      </dsp:nvSpPr>
      <dsp:spPr>
        <a:xfrm rot="7901167">
          <a:off x="2922860" y="3225082"/>
          <a:ext cx="501262" cy="714090"/>
        </a:xfrm>
        <a:prstGeom prst="upDownArrow">
          <a:avLst/>
        </a:prstGeom>
        <a:gradFill rotWithShape="0">
          <a:gsLst>
            <a:gs pos="0">
              <a:schemeClr val="accent3">
                <a:hueOff val="7500177"/>
                <a:satOff val="-11253"/>
                <a:lumOff val="-1830"/>
                <a:alphaOff val="0"/>
                <a:shade val="51000"/>
                <a:satMod val="130000"/>
              </a:schemeClr>
            </a:gs>
            <a:gs pos="80000">
              <a:schemeClr val="accent3">
                <a:hueOff val="7500177"/>
                <a:satOff val="-11253"/>
                <a:lumOff val="-1830"/>
                <a:alphaOff val="0"/>
                <a:shade val="93000"/>
                <a:satMod val="130000"/>
              </a:schemeClr>
            </a:gs>
            <a:gs pos="100000">
              <a:schemeClr val="accent3">
                <a:hueOff val="7500177"/>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3048054" y="3311749"/>
        <a:ext cx="350883" cy="428454"/>
      </dsp:txXfrm>
    </dsp:sp>
    <dsp:sp modelId="{67369DD5-344B-0F46-998A-CBA93BE1F1AE}">
      <dsp:nvSpPr>
        <dsp:cNvPr id="0" name=""/>
        <dsp:cNvSpPr/>
      </dsp:nvSpPr>
      <dsp:spPr>
        <a:xfrm>
          <a:off x="1584727" y="1737491"/>
          <a:ext cx="1637584" cy="1637584"/>
        </a:xfrm>
        <a:prstGeom prst="ellipse">
          <a:avLst/>
        </a:prstGeom>
        <a:gradFill rotWithShape="0">
          <a:gsLst>
            <a:gs pos="0">
              <a:schemeClr val="accent3">
                <a:hueOff val="11250266"/>
                <a:satOff val="-16880"/>
                <a:lumOff val="-2745"/>
                <a:alphaOff val="0"/>
                <a:shade val="51000"/>
                <a:satMod val="130000"/>
              </a:schemeClr>
            </a:gs>
            <a:gs pos="80000">
              <a:schemeClr val="accent3">
                <a:hueOff val="11250266"/>
                <a:satOff val="-16880"/>
                <a:lumOff val="-2745"/>
                <a:alphaOff val="0"/>
                <a:shade val="93000"/>
                <a:satMod val="130000"/>
              </a:schemeClr>
            </a:gs>
            <a:gs pos="100000">
              <a:schemeClr val="accent3">
                <a:hueOff val="11250266"/>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Extraer/verificar conclusiones</a:t>
          </a:r>
          <a:endParaRPr lang="es-ES" sz="1400" kern="1200" dirty="0"/>
        </a:p>
      </dsp:txBody>
      <dsp:txXfrm>
        <a:off x="1824546" y="1977310"/>
        <a:ext cx="1157946" cy="1157946"/>
      </dsp:txXfrm>
    </dsp:sp>
    <dsp:sp modelId="{75E0EAB6-D3A8-F145-A59B-7D7CC9357795}">
      <dsp:nvSpPr>
        <dsp:cNvPr id="0" name=""/>
        <dsp:cNvSpPr/>
      </dsp:nvSpPr>
      <dsp:spPr>
        <a:xfrm rot="2258758">
          <a:off x="3012096" y="1338480"/>
          <a:ext cx="502416" cy="716036"/>
        </a:xfrm>
        <a:prstGeom prst="upDownArrow">
          <a:avLst/>
        </a:prstGeom>
        <a:gradFill rotWithShape="0">
          <a:gsLst>
            <a:gs pos="0">
              <a:schemeClr val="accent3">
                <a:hueOff val="11250266"/>
                <a:satOff val="-16880"/>
                <a:lumOff val="-2745"/>
                <a:alphaOff val="0"/>
                <a:shade val="51000"/>
                <a:satMod val="130000"/>
              </a:schemeClr>
            </a:gs>
            <a:gs pos="80000">
              <a:schemeClr val="accent3">
                <a:hueOff val="11250266"/>
                <a:satOff val="-16880"/>
                <a:lumOff val="-2745"/>
                <a:alphaOff val="0"/>
                <a:shade val="93000"/>
                <a:satMod val="130000"/>
              </a:schemeClr>
            </a:gs>
            <a:gs pos="100000">
              <a:schemeClr val="accent3">
                <a:hueOff val="11250266"/>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3027786" y="1435657"/>
        <a:ext cx="351691" cy="42962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5C32B7-34D9-49AA-ABA4-3741FE1596A4}" type="datetimeFigureOut">
              <a:rPr lang="en-US" smtClean="0"/>
              <a:pPr/>
              <a:t>09/05/11</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0FCD9-0265-4C92-AF47-4C66085CF90A}" type="slidenum">
              <a:rPr lang="en-US" smtClean="0"/>
              <a:pPr/>
              <a:t>‹Nr.›</a:t>
            </a:fld>
            <a:endParaRPr lang="en-US"/>
          </a:p>
        </p:txBody>
      </p:sp>
    </p:spTree>
    <p:extLst>
      <p:ext uri="{BB962C8B-B14F-4D97-AF65-F5344CB8AC3E}">
        <p14:creationId xmlns:p14="http://schemas.microsoft.com/office/powerpoint/2010/main" val="3547753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930FCD9-0265-4C92-AF47-4C66085CF90A}" type="slidenum">
              <a:rPr lang="en-US" smtClean="0"/>
              <a:pPr/>
              <a:t>29</a:t>
            </a:fld>
            <a:endParaRPr lang="en-US"/>
          </a:p>
        </p:txBody>
      </p:sp>
    </p:spTree>
    <p:extLst>
      <p:ext uri="{BB962C8B-B14F-4D97-AF65-F5344CB8AC3E}">
        <p14:creationId xmlns:p14="http://schemas.microsoft.com/office/powerpoint/2010/main" val="3224578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normAutofit/>
          </a:bodyPr>
          <a:lstStyle>
            <a:lvl1pPr>
              <a:defRPr sz="3200">
                <a:solidFill>
                  <a:srgbClr val="C00000"/>
                </a:solidFill>
              </a:defRPr>
            </a:lvl1pPr>
          </a:lstStyle>
          <a:p>
            <a:r>
              <a:rPr lang="es-ES" dirty="0" smtClean="0"/>
              <a:t>Haga clic para modificar el estilo de título del patrón</a:t>
            </a:r>
            <a:endParaRPr lang="en-US" dirty="0"/>
          </a:p>
        </p:txBody>
      </p:sp>
      <p:sp>
        <p:nvSpPr>
          <p:cNvPr id="3" name="2 Subtítulo"/>
          <p:cNvSpPr>
            <a:spLocks noGrp="1"/>
          </p:cNvSpPr>
          <p:nvPr>
            <p:ph type="subTitle" idx="1"/>
          </p:nvPr>
        </p:nvSpPr>
        <p:spPr>
          <a:xfrm>
            <a:off x="1371600" y="3886200"/>
            <a:ext cx="6400800" cy="1752600"/>
          </a:xfrm>
        </p:spPr>
        <p:txBody>
          <a:bodyPr>
            <a:normAutofit/>
          </a:bodyPr>
          <a:lstStyle>
            <a:lvl1pPr marL="0" indent="0" algn="ctr">
              <a:buNone/>
              <a:defRPr sz="2400">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n-US" dirty="0"/>
          </a:p>
        </p:txBody>
      </p:sp>
      <p:sp>
        <p:nvSpPr>
          <p:cNvPr id="4" name="3 Marcador de fecha"/>
          <p:cNvSpPr>
            <a:spLocks noGrp="1"/>
          </p:cNvSpPr>
          <p:nvPr>
            <p:ph type="dt" sz="half" idx="10"/>
          </p:nvPr>
        </p:nvSpPr>
        <p:spPr/>
        <p:txBody>
          <a:bodyPr/>
          <a:lstStyle/>
          <a:p>
            <a:fld id="{56C223D2-87DD-4224-AB7B-9491C67B5E23}" type="datetime1">
              <a:rPr lang="en-US" smtClean="0"/>
              <a:pPr/>
              <a:t>09/05/11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99AFDAE8-57C8-4570-B1FC-8B1C7FAD01B4}" type="datetime1">
              <a:rPr lang="en-US" smtClean="0"/>
              <a:pPr/>
              <a:t>09/05/11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58552DA7-39B4-4117-8247-BBCB56E1C997}" type="datetime1">
              <a:rPr lang="en-US" smtClean="0"/>
              <a:pPr/>
              <a:t>09/05/11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Autofit/>
          </a:bodyPr>
          <a:lstStyle>
            <a:lvl1pPr algn="r">
              <a:defRPr sz="2400">
                <a:solidFill>
                  <a:srgbClr val="C00000"/>
                </a:solidFill>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a:xfrm>
            <a:off x="467544" y="1556792"/>
            <a:ext cx="8229600" cy="4525963"/>
          </a:xfrm>
        </p:spPr>
        <p:txBody>
          <a:bodyPr/>
          <a:lstStyle>
            <a:lvl1pPr>
              <a:spcBef>
                <a:spcPts val="450"/>
              </a:spcBef>
              <a:spcAft>
                <a:spcPts val="450"/>
              </a:spcAft>
              <a:defRPr sz="2000">
                <a:solidFill>
                  <a:srgbClr val="002060"/>
                </a:solidFill>
              </a:defRPr>
            </a:lvl1pPr>
            <a:lvl2pPr>
              <a:spcBef>
                <a:spcPts val="450"/>
              </a:spcBef>
              <a:spcAft>
                <a:spcPts val="450"/>
              </a:spcAft>
              <a:defRPr sz="1800">
                <a:solidFill>
                  <a:srgbClr val="002060"/>
                </a:solidFill>
              </a:defRPr>
            </a:lvl2pPr>
            <a:lvl3pPr>
              <a:spcBef>
                <a:spcPts val="450"/>
              </a:spcBef>
              <a:spcAft>
                <a:spcPts val="450"/>
              </a:spcAft>
              <a:defRPr sz="1600">
                <a:solidFill>
                  <a:srgbClr val="002060"/>
                </a:solidFill>
              </a:defRPr>
            </a:lvl3pPr>
            <a:lvl4pPr>
              <a:spcBef>
                <a:spcPts val="450"/>
              </a:spcBef>
              <a:spcAft>
                <a:spcPts val="450"/>
              </a:spcAft>
              <a:defRPr sz="1400">
                <a:solidFill>
                  <a:srgbClr val="002060"/>
                </a:solidFill>
              </a:defRPr>
            </a:lvl4pPr>
            <a:lvl5pPr>
              <a:spcBef>
                <a:spcPts val="450"/>
              </a:spcBef>
              <a:spcAft>
                <a:spcPts val="450"/>
              </a:spcAft>
              <a:defRPr sz="1200">
                <a:solidFill>
                  <a:srgbClr val="002060"/>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fecha"/>
          <p:cNvSpPr>
            <a:spLocks noGrp="1"/>
          </p:cNvSpPr>
          <p:nvPr>
            <p:ph type="dt" sz="half" idx="10"/>
          </p:nvPr>
        </p:nvSpPr>
        <p:spPr/>
        <p:txBody>
          <a:bodyPr/>
          <a:lstStyle/>
          <a:p>
            <a:fld id="{71C81FDC-316F-4F0F-AC99-5F4B0BA4EC16}" type="datetime1">
              <a:rPr lang="en-US" smtClean="0"/>
              <a:pPr/>
              <a:t>09/05/11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cxnSp>
        <p:nvCxnSpPr>
          <p:cNvPr id="8" name="7 Conector recto"/>
          <p:cNvCxnSpPr/>
          <p:nvPr userDrawn="1"/>
        </p:nvCxnSpPr>
        <p:spPr>
          <a:xfrm>
            <a:off x="467544" y="1268760"/>
            <a:ext cx="8208912"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8EACD57-B430-48BC-A6C0-9E59CB886F25}" type="datetime1">
              <a:rPr lang="en-US" smtClean="0"/>
              <a:pPr/>
              <a:t>09/05/11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936104"/>
          </a:xfrm>
        </p:spPr>
        <p:txBody>
          <a:bodyPr>
            <a:noAutofit/>
          </a:bodyPr>
          <a:lstStyle>
            <a:lvl1pPr algn="r">
              <a:defRPr sz="3200">
                <a:solidFill>
                  <a:srgbClr val="C00000"/>
                </a:solidFill>
              </a:defRPr>
            </a:lvl1pPr>
          </a:lstStyle>
          <a:p>
            <a:r>
              <a:rPr lang="es-ES" dirty="0" smtClean="0"/>
              <a:t>Haga clic para modificar el estilo de título del patrón</a:t>
            </a:r>
            <a:endParaRPr lang="en-US" dirty="0"/>
          </a:p>
        </p:txBody>
      </p:sp>
      <p:sp>
        <p:nvSpPr>
          <p:cNvPr id="3" name="2 Marcador de contenido"/>
          <p:cNvSpPr>
            <a:spLocks noGrp="1"/>
          </p:cNvSpPr>
          <p:nvPr>
            <p:ph sz="half" idx="1"/>
          </p:nvPr>
        </p:nvSpPr>
        <p:spPr>
          <a:xfrm>
            <a:off x="457200" y="1600200"/>
            <a:ext cx="4038600" cy="4525963"/>
          </a:xfrm>
        </p:spPr>
        <p:txBody>
          <a:bodyPr/>
          <a:lstStyle>
            <a:lvl1pPr>
              <a:defRPr sz="2800">
                <a:solidFill>
                  <a:srgbClr val="C00000"/>
                </a:solidFill>
              </a:defRPr>
            </a:lvl1pPr>
            <a:lvl2pPr>
              <a:defRPr sz="2400">
                <a:solidFill>
                  <a:srgbClr val="C00000"/>
                </a:solidFill>
              </a:defRPr>
            </a:lvl2pPr>
            <a:lvl3pPr>
              <a:defRPr sz="2000">
                <a:solidFill>
                  <a:srgbClr val="C00000"/>
                </a:solidFill>
              </a:defRPr>
            </a:lvl3pPr>
            <a:lvl4pPr>
              <a:defRPr sz="1800">
                <a:solidFill>
                  <a:srgbClr val="C00000"/>
                </a:solidFill>
              </a:defRPr>
            </a:lvl4pPr>
            <a:lvl5pPr>
              <a:defRPr sz="1800">
                <a:solidFill>
                  <a:srgbClr val="C00000"/>
                </a:solidFill>
              </a:defRPr>
            </a:lvl5pPr>
            <a:lvl6pPr>
              <a:defRPr sz="1800"/>
            </a:lvl6pPr>
            <a:lvl7pPr>
              <a:defRPr sz="1800"/>
            </a:lvl7pPr>
            <a:lvl8pPr>
              <a:defRPr sz="1800"/>
            </a:lvl8pPr>
            <a:lvl9pPr>
              <a:defRPr sz="18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contenido"/>
          <p:cNvSpPr>
            <a:spLocks noGrp="1"/>
          </p:cNvSpPr>
          <p:nvPr>
            <p:ph sz="half" idx="2"/>
          </p:nvPr>
        </p:nvSpPr>
        <p:spPr>
          <a:xfrm>
            <a:off x="4648200" y="1600200"/>
            <a:ext cx="4038600" cy="4525963"/>
          </a:xfrm>
        </p:spPr>
        <p:txBody>
          <a:bodyPr/>
          <a:lstStyle>
            <a:lvl1pPr>
              <a:defRPr sz="2800">
                <a:solidFill>
                  <a:srgbClr val="C00000"/>
                </a:solidFill>
              </a:defRPr>
            </a:lvl1pPr>
            <a:lvl2pPr>
              <a:defRPr sz="2400">
                <a:solidFill>
                  <a:srgbClr val="C00000"/>
                </a:solidFill>
              </a:defRPr>
            </a:lvl2pPr>
            <a:lvl3pPr>
              <a:defRPr sz="2000">
                <a:solidFill>
                  <a:srgbClr val="C00000"/>
                </a:solidFill>
              </a:defRPr>
            </a:lvl3pPr>
            <a:lvl4pPr>
              <a:defRPr sz="1800">
                <a:solidFill>
                  <a:srgbClr val="C00000"/>
                </a:solidFill>
              </a:defRPr>
            </a:lvl4pPr>
            <a:lvl5pPr>
              <a:defRPr sz="1800">
                <a:solidFill>
                  <a:srgbClr val="C00000"/>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ACFE2CD8-05C1-488F-84F1-5A665DF730FB}" type="datetime1">
              <a:rPr lang="en-US" smtClean="0"/>
              <a:pPr/>
              <a:t>09/05/11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391B258B-66A0-4CA1-9B30-0B39DCB425E5}" type="datetime1">
              <a:rPr lang="en-US" smtClean="0"/>
              <a:pPr/>
              <a:t>09/05/11</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62E192C0-4E0F-4736-8046-4FD6BE8A8BB3}" type="datetime1">
              <a:rPr lang="en-US" smtClean="0"/>
              <a:pPr/>
              <a:t>09/05/11</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0BA39AD-ECC9-4BAD-887D-1D6945BAA502}" type="datetime1">
              <a:rPr lang="en-US" smtClean="0"/>
              <a:pPr/>
              <a:t>09/05/11</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DC83D55-D559-4344-A035-BF8E4F4CE547}" type="datetime1">
              <a:rPr lang="en-US" smtClean="0"/>
              <a:pPr/>
              <a:t>09/05/11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C4DB01B-C3CF-45F7-8C9D-C3D6FFC60CDC}" type="datetime1">
              <a:rPr lang="en-US" smtClean="0"/>
              <a:pPr/>
              <a:t>09/05/11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BC7E027-716B-4DD1-844B-127BB0DE285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41000" b="-41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FFC000"/>
                </a:solidFill>
              </a:defRPr>
            </a:lvl1pPr>
          </a:lstStyle>
          <a:p>
            <a:fld id="{5191053B-7DF8-40EB-B9E0-6D63B524AB79}" type="datetime1">
              <a:rPr lang="en-US" smtClean="0"/>
              <a:pPr/>
              <a:t>09/05/11</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FFC000"/>
                </a:solidFill>
              </a:defRPr>
            </a:lvl1pPr>
          </a:lstStyle>
          <a:p>
            <a:endParaRPr lang="en-U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FFC000"/>
                </a:solidFill>
              </a:defRPr>
            </a:lvl1pPr>
          </a:lstStyle>
          <a:p>
            <a:fld id="{3BC7E027-716B-4DD1-844B-127BB0DE285B}" type="slidenum">
              <a:rPr lang="en-US" smtClean="0"/>
              <a:pPr/>
              <a:t>‹Nr.›</a:t>
            </a:fld>
            <a:endParaRPr lang="en-US"/>
          </a:p>
        </p:txBody>
      </p:sp>
      <p:pic>
        <p:nvPicPr>
          <p:cNvPr id="7" name="6 Imagen" descr="13.png"/>
          <p:cNvPicPr>
            <a:picLocks noChangeAspect="1"/>
          </p:cNvPicPr>
          <p:nvPr userDrawn="1"/>
        </p:nvPicPr>
        <p:blipFill>
          <a:blip r:embed="rId14" cstate="print"/>
          <a:stretch>
            <a:fillRect/>
          </a:stretch>
        </p:blipFill>
        <p:spPr>
          <a:xfrm>
            <a:off x="0" y="5589240"/>
            <a:ext cx="787636" cy="79764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200" kern="1200">
          <a:solidFill>
            <a:srgbClr val="C0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rgbClr val="C00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rgbClr val="C000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C0000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C0000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C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lwTpZpwjtI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_tradnl" dirty="0" smtClean="0"/>
              <a:t>Tema 6</a:t>
            </a:r>
            <a:br>
              <a:rPr lang="es-ES_tradnl" dirty="0" smtClean="0"/>
            </a:br>
            <a:r>
              <a:rPr lang="es-ES_tradnl" dirty="0" smtClean="0"/>
              <a:t>Análisis de datos cualitativos</a:t>
            </a:r>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Datos cualitativos: ¿Cómo explicar su bajo </a:t>
            </a:r>
            <a:r>
              <a:rPr lang="es-ES" dirty="0"/>
              <a:t>n</a:t>
            </a:r>
            <a:r>
              <a:rPr lang="es-ES" dirty="0" smtClean="0"/>
              <a:t>ivel de elaboración?</a:t>
            </a:r>
            <a:endParaRPr lang="es-ES" dirty="0"/>
          </a:p>
        </p:txBody>
      </p:sp>
      <p:sp>
        <p:nvSpPr>
          <p:cNvPr id="3" name="Marcador de contenido 2"/>
          <p:cNvSpPr>
            <a:spLocks noGrp="1"/>
          </p:cNvSpPr>
          <p:nvPr>
            <p:ph idx="1"/>
          </p:nvPr>
        </p:nvSpPr>
        <p:spPr>
          <a:xfrm>
            <a:off x="467544" y="1556792"/>
            <a:ext cx="4032448" cy="4968552"/>
          </a:xfrm>
        </p:spPr>
        <p:txBody>
          <a:bodyPr>
            <a:normAutofit/>
          </a:bodyPr>
          <a:lstStyle/>
          <a:p>
            <a:pPr marL="0" indent="0">
              <a:buNone/>
            </a:pPr>
            <a:endParaRPr lang="es-ES_tradnl" dirty="0" smtClean="0"/>
          </a:p>
          <a:p>
            <a:r>
              <a:rPr lang="es-ES_tradnl" dirty="0">
                <a:solidFill>
                  <a:srgbClr val="C00000"/>
                </a:solidFill>
                <a:latin typeface="+mj-lt"/>
                <a:ea typeface="+mj-ea"/>
                <a:cs typeface="+mj-cs"/>
              </a:rPr>
              <a:t>Consecuencia de la posición de partida adoptada por el propio investigador</a:t>
            </a:r>
            <a:r>
              <a:rPr lang="es-ES_tradnl" dirty="0"/>
              <a:t>: </a:t>
            </a:r>
            <a:endParaRPr lang="es-ES_tradnl" dirty="0" smtClean="0"/>
          </a:p>
          <a:p>
            <a:pPr lvl="1"/>
            <a:r>
              <a:rPr lang="es-ES" dirty="0" smtClean="0"/>
              <a:t>Los datos cualitativos </a:t>
            </a:r>
            <a:r>
              <a:rPr lang="es-ES_tradnl" dirty="0" smtClean="0"/>
              <a:t>se presentan bajo </a:t>
            </a:r>
            <a:r>
              <a:rPr lang="es-ES_tradnl" dirty="0"/>
              <a:t>la forma de esquemas explicativos o interpretativos, generalmente de carácter operativo o </a:t>
            </a:r>
            <a:r>
              <a:rPr lang="es-ES_tradnl" dirty="0" smtClean="0"/>
              <a:t>práctico y están asociados a teorías de la acción o teorías prácticas.  </a:t>
            </a:r>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10</a:t>
            </a:fld>
            <a:endParaRPr lang="en-US"/>
          </a:p>
        </p:txBody>
      </p:sp>
      <p:pic>
        <p:nvPicPr>
          <p:cNvPr id="5" name="Imagen 4"/>
          <p:cNvPicPr>
            <a:picLocks noChangeAspect="1"/>
          </p:cNvPicPr>
          <p:nvPr/>
        </p:nvPicPr>
        <p:blipFill>
          <a:blip r:embed="rId2"/>
          <a:stretch>
            <a:fillRect/>
          </a:stretch>
        </p:blipFill>
        <p:spPr>
          <a:xfrm>
            <a:off x="4434111" y="2636912"/>
            <a:ext cx="4366443" cy="3600400"/>
          </a:xfrm>
          <a:prstGeom prst="rect">
            <a:avLst/>
          </a:prstGeom>
        </p:spPr>
      </p:pic>
    </p:spTree>
    <p:extLst>
      <p:ext uri="{BB962C8B-B14F-4D97-AF65-F5344CB8AC3E}">
        <p14:creationId xmlns:p14="http://schemas.microsoft.com/office/powerpoint/2010/main" val="34624980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Análisis de datos cualitativos textuales.</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Análisis de datos cualitativos textuales</a:t>
            </a:r>
            <a:endParaRPr lang="es-ES_tradnl" dirty="0"/>
          </a:p>
        </p:txBody>
      </p:sp>
      <p:sp>
        <p:nvSpPr>
          <p:cNvPr id="3" name="2 Marcador de contenido"/>
          <p:cNvSpPr>
            <a:spLocks noGrp="1"/>
          </p:cNvSpPr>
          <p:nvPr>
            <p:ph idx="1"/>
          </p:nvPr>
        </p:nvSpPr>
        <p:spPr>
          <a:xfrm>
            <a:off x="467544" y="1556792"/>
            <a:ext cx="8229600" cy="4968552"/>
          </a:xfrm>
        </p:spPr>
        <p:txBody>
          <a:bodyPr>
            <a:normAutofit/>
          </a:bodyPr>
          <a:lstStyle/>
          <a:p>
            <a:pPr marL="0" indent="0">
              <a:lnSpc>
                <a:spcPct val="120000"/>
              </a:lnSpc>
              <a:buNone/>
            </a:pPr>
            <a:r>
              <a:rPr lang="es-ES_tradnl" b="1" dirty="0"/>
              <a:t>Datos cualitativos textuales</a:t>
            </a:r>
            <a:r>
              <a:rPr lang="es-ES_tradnl" dirty="0"/>
              <a:t>: Se obtienen a partir de respuestas a cuestionarios de preguntas abiertas, entrevistas, observación no estructurada, documentos diversos, etc. </a:t>
            </a:r>
            <a:endParaRPr lang="es-ES" sz="2200" dirty="0" smtClean="0">
              <a:solidFill>
                <a:srgbClr val="C00000"/>
              </a:solidFill>
              <a:latin typeface="+mj-lt"/>
              <a:ea typeface="+mj-ea"/>
              <a:cs typeface="+mj-cs"/>
            </a:endParaRPr>
          </a:p>
          <a:p>
            <a:pPr marL="0" indent="0">
              <a:buNone/>
            </a:pPr>
            <a:endParaRPr lang="es-ES" sz="2600" dirty="0" smtClean="0"/>
          </a:p>
          <a:p>
            <a:pPr marL="0" indent="0">
              <a:buNone/>
            </a:pPr>
            <a:endParaRPr lang="es-ES" dirty="0">
              <a:solidFill>
                <a:srgbClr val="C00000"/>
              </a:solidFill>
              <a:latin typeface="+mj-lt"/>
              <a:ea typeface="+mj-ea"/>
              <a:cs typeface="+mj-cs"/>
            </a:endParaRPr>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12</a:t>
            </a:fld>
            <a:endParaRPr lang="en-US"/>
          </a:p>
        </p:txBody>
      </p:sp>
    </p:spTree>
    <p:extLst>
      <p:ext uri="{BB962C8B-B14F-4D97-AF65-F5344CB8AC3E}">
        <p14:creationId xmlns:p14="http://schemas.microsoft.com/office/powerpoint/2010/main" val="24256958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Análisis de datos cualitativos textuales</a:t>
            </a:r>
            <a:endParaRPr lang="es-ES_tradnl" dirty="0"/>
          </a:p>
        </p:txBody>
      </p:sp>
      <p:sp>
        <p:nvSpPr>
          <p:cNvPr id="3" name="2 Marcador de contenido"/>
          <p:cNvSpPr>
            <a:spLocks noGrp="1"/>
          </p:cNvSpPr>
          <p:nvPr>
            <p:ph idx="1"/>
          </p:nvPr>
        </p:nvSpPr>
        <p:spPr>
          <a:xfrm>
            <a:off x="467544" y="1556792"/>
            <a:ext cx="8229600" cy="4968552"/>
          </a:xfrm>
        </p:spPr>
        <p:txBody>
          <a:bodyPr>
            <a:normAutofit fontScale="92500" lnSpcReduction="10000"/>
          </a:bodyPr>
          <a:lstStyle/>
          <a:p>
            <a:pPr marL="0" indent="0">
              <a:lnSpc>
                <a:spcPct val="120000"/>
              </a:lnSpc>
              <a:buNone/>
            </a:pPr>
            <a:r>
              <a:rPr lang="es-ES" sz="2200" dirty="0" smtClean="0">
                <a:solidFill>
                  <a:srgbClr val="C00000"/>
                </a:solidFill>
                <a:latin typeface="+mj-lt"/>
                <a:ea typeface="+mj-ea"/>
                <a:cs typeface="+mj-cs"/>
              </a:rPr>
              <a:t>Analizar datos: </a:t>
            </a:r>
            <a:r>
              <a:rPr lang="es-ES" sz="2200" dirty="0" smtClean="0"/>
              <a:t>Realizar con ellos determinadas operaciones que conduzcan a establecer relaciones, extraer significados e interpretaciones relevantes dando así respuesta a un problema. </a:t>
            </a:r>
          </a:p>
          <a:p>
            <a:pPr marL="0" indent="0">
              <a:lnSpc>
                <a:spcPct val="120000"/>
              </a:lnSpc>
              <a:buNone/>
            </a:pPr>
            <a:endParaRPr lang="es-ES" sz="2200" dirty="0" smtClean="0">
              <a:solidFill>
                <a:srgbClr val="C00000"/>
              </a:solidFill>
              <a:latin typeface="+mj-lt"/>
              <a:ea typeface="+mj-ea"/>
              <a:cs typeface="+mj-cs"/>
            </a:endParaRPr>
          </a:p>
          <a:p>
            <a:pPr marL="0" indent="0">
              <a:lnSpc>
                <a:spcPct val="120000"/>
              </a:lnSpc>
              <a:buNone/>
            </a:pPr>
            <a:r>
              <a:rPr lang="es-ES" sz="2200" dirty="0" smtClean="0">
                <a:solidFill>
                  <a:srgbClr val="C00000"/>
                </a:solidFill>
                <a:latin typeface="+mj-lt"/>
                <a:ea typeface="+mj-ea"/>
                <a:cs typeface="+mj-cs"/>
              </a:rPr>
              <a:t>Analizar </a:t>
            </a:r>
            <a:r>
              <a:rPr lang="es-ES" sz="2200" dirty="0">
                <a:solidFill>
                  <a:srgbClr val="C00000"/>
                </a:solidFill>
                <a:latin typeface="+mj-lt"/>
                <a:ea typeface="+mj-ea"/>
                <a:cs typeface="+mj-cs"/>
              </a:rPr>
              <a:t>datos cualitativos textuales</a:t>
            </a:r>
            <a:r>
              <a:rPr lang="es-ES" sz="2200" dirty="0" smtClean="0"/>
              <a:t>: </a:t>
            </a:r>
          </a:p>
          <a:p>
            <a:pPr marL="0" indent="0">
              <a:lnSpc>
                <a:spcPct val="120000"/>
              </a:lnSpc>
              <a:buNone/>
            </a:pPr>
            <a:r>
              <a:rPr lang="es-ES" sz="2200" dirty="0" smtClean="0"/>
              <a:t>El tipo de operaciones, que se realizan con los datos textuales para dar respuesta a un problema, permite identificar diferentes tipos de </a:t>
            </a:r>
            <a:r>
              <a:rPr lang="es-ES" sz="2200" dirty="0">
                <a:solidFill>
                  <a:srgbClr val="C00000"/>
                </a:solidFill>
                <a:latin typeface="+mj-lt"/>
                <a:ea typeface="+mj-ea"/>
                <a:cs typeface="+mj-cs"/>
              </a:rPr>
              <a:t>enfoques</a:t>
            </a:r>
            <a:r>
              <a:rPr lang="es-ES" sz="2200" dirty="0" smtClean="0"/>
              <a:t> en el análisis de datos cualitativos: </a:t>
            </a:r>
          </a:p>
          <a:p>
            <a:pPr lvl="1">
              <a:lnSpc>
                <a:spcPct val="120000"/>
              </a:lnSpc>
            </a:pPr>
            <a:r>
              <a:rPr lang="es-ES" sz="2200" dirty="0"/>
              <a:t>Enfoque </a:t>
            </a:r>
            <a:r>
              <a:rPr lang="es-ES" sz="2200" dirty="0" err="1"/>
              <a:t>lexicométrico</a:t>
            </a:r>
            <a:r>
              <a:rPr lang="es-ES" sz="2200" dirty="0"/>
              <a:t>.</a:t>
            </a:r>
          </a:p>
          <a:p>
            <a:pPr lvl="1">
              <a:lnSpc>
                <a:spcPct val="120000"/>
              </a:lnSpc>
            </a:pPr>
            <a:r>
              <a:rPr lang="es-ES" sz="2200" dirty="0" smtClean="0"/>
              <a:t>Enfoque interpretativo.</a:t>
            </a:r>
          </a:p>
          <a:p>
            <a:pPr marL="0" indent="0">
              <a:buNone/>
            </a:pPr>
            <a:endParaRPr lang="es-ES" sz="2600" dirty="0" smtClean="0"/>
          </a:p>
          <a:p>
            <a:pPr marL="0" indent="0">
              <a:buNone/>
            </a:pPr>
            <a:endParaRPr lang="es-ES" dirty="0">
              <a:solidFill>
                <a:srgbClr val="C00000"/>
              </a:solidFill>
              <a:latin typeface="+mj-lt"/>
              <a:ea typeface="+mj-ea"/>
              <a:cs typeface="+mj-cs"/>
            </a:endParaRPr>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13</a:t>
            </a:fld>
            <a:endParaRPr lang="en-US"/>
          </a:p>
        </p:txBody>
      </p:sp>
    </p:spTree>
    <p:extLst>
      <p:ext uri="{BB962C8B-B14F-4D97-AF65-F5344CB8AC3E}">
        <p14:creationId xmlns:p14="http://schemas.microsoft.com/office/powerpoint/2010/main" val="13768417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Enfoque </a:t>
            </a:r>
            <a:r>
              <a:rPr lang="es-ES_tradnl" sz="2900" kern="1200" dirty="0" err="1" smtClean="0">
                <a:solidFill>
                  <a:srgbClr val="C00000"/>
                </a:solidFill>
                <a:latin typeface="+mj-lt"/>
                <a:ea typeface="+mj-ea"/>
                <a:cs typeface="+mj-cs"/>
              </a:rPr>
              <a:t>lexicom</a:t>
            </a:r>
            <a:r>
              <a:rPr lang="es-ES_tradnl" sz="2900" kern="1200" dirty="0" err="1" smtClean="0">
                <a:solidFill>
                  <a:srgbClr val="C00000"/>
                </a:solidFill>
                <a:latin typeface="+mj-lt"/>
                <a:ea typeface="+mj-ea"/>
                <a:cs typeface="+mj-cs"/>
              </a:rPr>
              <a:t>étrico</a:t>
            </a:r>
            <a:r>
              <a:rPr lang="es-ES_tradnl" sz="2900" kern="1200" dirty="0" smtClean="0">
                <a:solidFill>
                  <a:srgbClr val="C00000"/>
                </a:solidFill>
                <a:latin typeface="+mj-lt"/>
                <a:ea typeface="+mj-ea"/>
                <a:cs typeface="+mj-cs"/>
              </a:rPr>
              <a:t> </a:t>
            </a:r>
            <a:r>
              <a:rPr lang="es-ES_tradnl" sz="2900" kern="1200" dirty="0" smtClean="0">
                <a:solidFill>
                  <a:srgbClr val="C00000"/>
                </a:solidFill>
                <a:latin typeface="+mj-lt"/>
                <a:ea typeface="+mj-ea"/>
                <a:cs typeface="+mj-cs"/>
              </a:rPr>
              <a:t>en </a:t>
            </a:r>
            <a:r>
              <a:rPr lang="es-ES_tradnl" sz="2900" kern="1200" dirty="0" smtClean="0">
                <a:solidFill>
                  <a:srgbClr val="C00000"/>
                </a:solidFill>
                <a:latin typeface="+mj-lt"/>
                <a:ea typeface="+mj-ea"/>
                <a:cs typeface="+mj-cs"/>
              </a:rPr>
              <a:t>el análisis de datos cualitativos textuales </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14</a:t>
            </a:fld>
            <a:endParaRPr lang="en-US"/>
          </a:p>
        </p:txBody>
      </p:sp>
    </p:spTree>
    <p:extLst>
      <p:ext uri="{BB962C8B-B14F-4D97-AF65-F5344CB8AC3E}">
        <p14:creationId xmlns:p14="http://schemas.microsoft.com/office/powerpoint/2010/main" val="23025260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FF0000"/>
                </a:solidFill>
              </a:rPr>
              <a:t>Análisis de datos </a:t>
            </a:r>
            <a:r>
              <a:rPr lang="es-ES" dirty="0" smtClean="0"/>
              <a:t>cualitativos textuales</a:t>
            </a:r>
            <a:endParaRPr lang="es-ES" dirty="0"/>
          </a:p>
        </p:txBody>
      </p:sp>
      <p:sp>
        <p:nvSpPr>
          <p:cNvPr id="3" name="Marcador de contenido 2"/>
          <p:cNvSpPr>
            <a:spLocks noGrp="1"/>
          </p:cNvSpPr>
          <p:nvPr>
            <p:ph idx="1"/>
          </p:nvPr>
        </p:nvSpPr>
        <p:spPr/>
        <p:txBody>
          <a:bodyPr>
            <a:normAutofit/>
          </a:bodyPr>
          <a:lstStyle/>
          <a:p>
            <a:pPr>
              <a:lnSpc>
                <a:spcPct val="120000"/>
              </a:lnSpc>
            </a:pPr>
            <a:r>
              <a:rPr lang="es-ES_tradnl" b="1" dirty="0" smtClean="0"/>
              <a:t>Análisis </a:t>
            </a:r>
            <a:r>
              <a:rPr lang="es-ES_tradnl" b="1" dirty="0" smtClean="0"/>
              <a:t>de datos cualitativos textuales: </a:t>
            </a:r>
            <a:r>
              <a:rPr lang="es-ES_tradnl" dirty="0"/>
              <a:t> </a:t>
            </a:r>
            <a:r>
              <a:rPr lang="es-ES_tradnl" dirty="0" smtClean="0"/>
              <a:t>Persigue </a:t>
            </a:r>
            <a:r>
              <a:rPr lang="es-ES_tradnl" dirty="0" smtClean="0"/>
              <a:t>estudiar </a:t>
            </a:r>
            <a:r>
              <a:rPr lang="es-ES_tradnl" dirty="0" smtClean="0"/>
              <a:t>el sentido latente de un texto a partir de las </a:t>
            </a:r>
            <a:r>
              <a:rPr lang="es-ES_tradnl" dirty="0" smtClean="0">
                <a:solidFill>
                  <a:srgbClr val="C00000"/>
                </a:solidFill>
                <a:latin typeface="+mj-lt"/>
                <a:ea typeface="+mj-ea"/>
                <a:cs typeface="+mj-cs"/>
              </a:rPr>
              <a:t>palabras y frases originales </a:t>
            </a:r>
            <a:r>
              <a:rPr lang="es-ES_tradnl" dirty="0" smtClean="0"/>
              <a:t>evitando así la inconsistencia en la codificación o la pérdida de información que comporta la mediación de una categorización inicial. </a:t>
            </a:r>
            <a:endParaRPr lang="es-ES_tradnl" dirty="0" smtClean="0"/>
          </a:p>
          <a:p>
            <a:pPr marL="0" indent="0">
              <a:lnSpc>
                <a:spcPct val="120000"/>
              </a:lnSpc>
              <a:buNone/>
            </a:pPr>
            <a:endParaRPr lang="es-ES_tradnl" dirty="0" smtClean="0"/>
          </a:p>
          <a:p>
            <a:pPr>
              <a:lnSpc>
                <a:spcPct val="120000"/>
              </a:lnSpc>
            </a:pPr>
            <a:r>
              <a:rPr lang="es-ES_tradnl" dirty="0" smtClean="0">
                <a:solidFill>
                  <a:srgbClr val="C00000"/>
                </a:solidFill>
                <a:latin typeface="+mj-lt"/>
                <a:ea typeface="+mj-ea"/>
                <a:cs typeface="+mj-cs"/>
              </a:rPr>
              <a:t>No </a:t>
            </a:r>
            <a:r>
              <a:rPr lang="es-ES_tradnl" dirty="0">
                <a:solidFill>
                  <a:srgbClr val="C00000"/>
                </a:solidFill>
                <a:latin typeface="+mj-lt"/>
                <a:ea typeface="+mj-ea"/>
                <a:cs typeface="+mj-cs"/>
              </a:rPr>
              <a:t>se realiza </a:t>
            </a:r>
            <a:r>
              <a:rPr lang="es-ES_tradnl" dirty="0" err="1">
                <a:solidFill>
                  <a:srgbClr val="C00000"/>
                </a:solidFill>
                <a:latin typeface="+mj-lt"/>
                <a:ea typeface="+mj-ea"/>
                <a:cs typeface="+mj-cs"/>
              </a:rPr>
              <a:t>precodificación</a:t>
            </a:r>
            <a:r>
              <a:rPr lang="es-ES_tradnl" dirty="0">
                <a:solidFill>
                  <a:srgbClr val="C00000"/>
                </a:solidFill>
                <a:latin typeface="+mj-lt"/>
                <a:ea typeface="+mj-ea"/>
                <a:cs typeface="+mj-cs"/>
              </a:rPr>
              <a:t> previa del texto </a:t>
            </a:r>
            <a:r>
              <a:rPr lang="es-ES_tradnl" dirty="0" smtClean="0"/>
              <a:t>y se trabaja directamente con el texto. </a:t>
            </a:r>
          </a:p>
          <a:p>
            <a:endParaRPr lang="es-ES_tradnl" sz="2200" dirty="0"/>
          </a:p>
          <a:p>
            <a:pPr lvl="1"/>
            <a:endParaRPr lang="es-ES"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15</a:t>
            </a:fld>
            <a:endParaRPr lang="en-US"/>
          </a:p>
        </p:txBody>
      </p:sp>
    </p:spTree>
    <p:extLst>
      <p:ext uri="{BB962C8B-B14F-4D97-AF65-F5344CB8AC3E}">
        <p14:creationId xmlns:p14="http://schemas.microsoft.com/office/powerpoint/2010/main" val="17855229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Análisis de datos cualitativos textuales</a:t>
            </a:r>
            <a:endParaRPr lang="es-ES_tradnl" dirty="0"/>
          </a:p>
        </p:txBody>
      </p:sp>
      <p:sp>
        <p:nvSpPr>
          <p:cNvPr id="3" name="2 Marcador de contenido"/>
          <p:cNvSpPr>
            <a:spLocks noGrp="1"/>
          </p:cNvSpPr>
          <p:nvPr>
            <p:ph idx="1"/>
          </p:nvPr>
        </p:nvSpPr>
        <p:spPr>
          <a:xfrm>
            <a:off x="467544" y="1340768"/>
            <a:ext cx="8229600" cy="5112568"/>
          </a:xfrm>
        </p:spPr>
        <p:txBody>
          <a:bodyPr>
            <a:noAutofit/>
          </a:bodyPr>
          <a:lstStyle/>
          <a:p>
            <a:pPr marL="0" indent="0">
              <a:lnSpc>
                <a:spcPct val="120000"/>
              </a:lnSpc>
              <a:buNone/>
            </a:pPr>
            <a:r>
              <a:rPr lang="es-ES" b="1" dirty="0" err="1" smtClean="0">
                <a:solidFill>
                  <a:srgbClr val="C00000"/>
                </a:solidFill>
                <a:latin typeface="+mj-lt"/>
                <a:ea typeface="+mj-ea"/>
                <a:cs typeface="+mj-cs"/>
              </a:rPr>
              <a:t>Lexicometría</a:t>
            </a:r>
            <a:r>
              <a:rPr lang="es-ES" dirty="0" smtClean="0">
                <a:solidFill>
                  <a:srgbClr val="C00000"/>
                </a:solidFill>
                <a:latin typeface="+mj-lt"/>
                <a:ea typeface="+mj-ea"/>
                <a:cs typeface="+mj-cs"/>
              </a:rPr>
              <a:t>: </a:t>
            </a:r>
            <a:r>
              <a:rPr lang="es-ES_tradnl" dirty="0" smtClean="0"/>
              <a:t>Métodos que permiten reorganizar </a:t>
            </a:r>
            <a:r>
              <a:rPr lang="es-ES_tradnl" dirty="0"/>
              <a:t>las unidades presentes en una secuencia textual y operar ciertos </a:t>
            </a:r>
            <a:r>
              <a:rPr lang="es-ES_tradnl" dirty="0" smtClean="0"/>
              <a:t>ANÁLISIS </a:t>
            </a:r>
            <a:r>
              <a:rPr lang="es-ES_tradnl" dirty="0" err="1" smtClean="0"/>
              <a:t>ESTADÍSTICOs</a:t>
            </a:r>
            <a:r>
              <a:rPr lang="es-ES_tradnl" dirty="0" smtClean="0"/>
              <a:t> </a:t>
            </a:r>
            <a:r>
              <a:rPr lang="es-ES_tradnl" dirty="0"/>
              <a:t>a partir de la </a:t>
            </a:r>
            <a:r>
              <a:rPr lang="es-ES_tradnl" dirty="0" smtClean="0"/>
              <a:t>CUANTIFICACIÓN DEL VOCABULARIO resultante </a:t>
            </a:r>
            <a:r>
              <a:rPr lang="es-ES_tradnl" dirty="0"/>
              <a:t>de una </a:t>
            </a:r>
            <a:r>
              <a:rPr lang="es-ES_tradnl" dirty="0" smtClean="0"/>
              <a:t>segmentación </a:t>
            </a:r>
            <a:r>
              <a:rPr lang="es-ES_tradnl" dirty="0"/>
              <a:t>operada sobre el </a:t>
            </a:r>
            <a:r>
              <a:rPr lang="es-ES_tradnl" dirty="0" smtClean="0"/>
              <a:t>texto.</a:t>
            </a:r>
          </a:p>
          <a:p>
            <a:r>
              <a:rPr lang="es-ES_tradnl" sz="1800" dirty="0" smtClean="0"/>
              <a:t>Análisis </a:t>
            </a:r>
            <a:r>
              <a:rPr lang="es-ES_tradnl" sz="1800" dirty="0"/>
              <a:t>basados en la </a:t>
            </a:r>
            <a:r>
              <a:rPr lang="es-ES_tradnl" sz="1800" b="1" dirty="0">
                <a:solidFill>
                  <a:srgbClr val="C00000"/>
                </a:solidFill>
                <a:latin typeface="+mj-lt"/>
                <a:ea typeface="+mj-ea"/>
                <a:cs typeface="+mj-cs"/>
              </a:rPr>
              <a:t>construcción de glosarios de términos</a:t>
            </a:r>
            <a:r>
              <a:rPr lang="es-ES_tradnl" b="1" dirty="0">
                <a:solidFill>
                  <a:srgbClr val="C00000"/>
                </a:solidFill>
                <a:latin typeface="+mj-lt"/>
                <a:ea typeface="+mj-ea"/>
                <a:cs typeface="+mj-cs"/>
              </a:rPr>
              <a:t> </a:t>
            </a:r>
            <a:r>
              <a:rPr lang="es-ES_tradnl" sz="1800" dirty="0"/>
              <a:t>y en el estudio de las </a:t>
            </a:r>
            <a:r>
              <a:rPr lang="es-ES_tradnl" sz="1800" dirty="0" smtClean="0"/>
              <a:t>concordancias entre palabras</a:t>
            </a:r>
            <a:r>
              <a:rPr lang="es-ES_tradnl" sz="1800" dirty="0" smtClean="0"/>
              <a:t>. [ver archivo: </a:t>
            </a:r>
            <a:r>
              <a:rPr lang="es-ES_tradnl" sz="1800" i="1" dirty="0" smtClean="0"/>
              <a:t>ejemplo </a:t>
            </a:r>
            <a:r>
              <a:rPr lang="es-ES_tradnl" sz="1800" i="1" dirty="0" err="1" smtClean="0"/>
              <a:t>lexicometr</a:t>
            </a:r>
            <a:r>
              <a:rPr lang="es-ES_tradnl" sz="1800" i="1" dirty="0" err="1" smtClean="0"/>
              <a:t>ía</a:t>
            </a:r>
            <a:r>
              <a:rPr lang="es-ES_tradnl" sz="1800" i="1" dirty="0" smtClean="0"/>
              <a:t> diccionarios</a:t>
            </a:r>
            <a:r>
              <a:rPr lang="es-ES_tradnl" sz="1800" dirty="0" smtClean="0"/>
              <a:t>]. </a:t>
            </a:r>
            <a:r>
              <a:rPr lang="es-ES_tradnl" sz="1800" dirty="0" smtClean="0"/>
              <a:t> </a:t>
            </a:r>
            <a:endParaRPr lang="es-ES_tradnl" sz="1800" dirty="0" smtClean="0"/>
          </a:p>
          <a:p>
            <a:r>
              <a:rPr lang="es-ES_tradnl" sz="1800" dirty="0" smtClean="0"/>
              <a:t>Análisis basados en la </a:t>
            </a:r>
            <a:r>
              <a:rPr lang="es-ES_tradnl" sz="1800" dirty="0"/>
              <a:t>aplicación de </a:t>
            </a:r>
            <a:r>
              <a:rPr lang="es-ES_tradnl" sz="1800" b="1" dirty="0">
                <a:solidFill>
                  <a:srgbClr val="C00000"/>
                </a:solidFill>
                <a:latin typeface="+mj-lt"/>
                <a:ea typeface="+mj-ea"/>
                <a:cs typeface="+mj-cs"/>
              </a:rPr>
              <a:t>métodos estadísticos </a:t>
            </a:r>
            <a:r>
              <a:rPr lang="es-ES_tradnl" sz="1800" b="1" dirty="0">
                <a:solidFill>
                  <a:srgbClr val="C00000"/>
                </a:solidFill>
                <a:latin typeface="+mj-lt"/>
                <a:ea typeface="+mj-ea"/>
                <a:cs typeface="+mj-cs"/>
              </a:rPr>
              <a:t>multidimensionales </a:t>
            </a:r>
            <a:r>
              <a:rPr lang="es-ES_tradnl" sz="1800" dirty="0" smtClean="0"/>
              <a:t>que </a:t>
            </a:r>
            <a:r>
              <a:rPr lang="es-ES_tradnl" sz="1800" dirty="0"/>
              <a:t>permiten extraer conclusiones acerca del sentido de un </a:t>
            </a:r>
            <a:r>
              <a:rPr lang="es-ES_tradnl" sz="1800" dirty="0" smtClean="0"/>
              <a:t>texto:</a:t>
            </a:r>
          </a:p>
          <a:p>
            <a:pPr lvl="1">
              <a:lnSpc>
                <a:spcPct val="120000"/>
              </a:lnSpc>
            </a:pPr>
            <a:r>
              <a:rPr lang="es-ES_tradnl" sz="1600" dirty="0" smtClean="0"/>
              <a:t>Análisis de correspondencias.</a:t>
            </a:r>
          </a:p>
          <a:p>
            <a:pPr lvl="1">
              <a:lnSpc>
                <a:spcPct val="120000"/>
              </a:lnSpc>
            </a:pPr>
            <a:r>
              <a:rPr lang="es-ES_tradnl" sz="1600" dirty="0" smtClean="0"/>
              <a:t>Métodos de clasificación.</a:t>
            </a:r>
          </a:p>
          <a:p>
            <a:pPr lvl="1">
              <a:lnSpc>
                <a:spcPct val="120000"/>
              </a:lnSpc>
            </a:pPr>
            <a:r>
              <a:rPr lang="es-ES_tradnl" sz="1600" dirty="0" smtClean="0"/>
              <a:t>Análisis de </a:t>
            </a:r>
            <a:r>
              <a:rPr lang="es-ES_tradnl" sz="1600" dirty="0" smtClean="0"/>
              <a:t>especificidades</a:t>
            </a:r>
            <a:r>
              <a:rPr lang="es-ES_tradnl" sz="1600" dirty="0"/>
              <a:t> </a:t>
            </a:r>
            <a:r>
              <a:rPr lang="es-ES_tradnl" sz="1600" dirty="0" smtClean="0"/>
              <a:t>[ver archivo: </a:t>
            </a:r>
            <a:r>
              <a:rPr lang="es-ES_tradnl" sz="1600" i="1" dirty="0" smtClean="0"/>
              <a:t>análisis de respuestas libres en los cuestionarios</a:t>
            </a:r>
            <a:r>
              <a:rPr lang="es-ES_tradnl" sz="1600" dirty="0" smtClean="0"/>
              <a:t>]</a:t>
            </a:r>
            <a:endParaRPr lang="es-ES" sz="1600" dirty="0">
              <a:solidFill>
                <a:srgbClr val="C00000"/>
              </a:solidFill>
              <a:latin typeface="+mj-lt"/>
              <a:ea typeface="+mj-ea"/>
              <a:cs typeface="+mj-cs"/>
            </a:endParaRPr>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16</a:t>
            </a:fld>
            <a:endParaRPr lang="en-US"/>
          </a:p>
        </p:txBody>
      </p:sp>
    </p:spTree>
    <p:extLst>
      <p:ext uri="{BB962C8B-B14F-4D97-AF65-F5344CB8AC3E}">
        <p14:creationId xmlns:p14="http://schemas.microsoft.com/office/powerpoint/2010/main" val="33404631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Enfoque interpretativo en el análisis de datos cualitativos textuales </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17</a:t>
            </a:fld>
            <a:endParaRPr lang="en-US"/>
          </a:p>
        </p:txBody>
      </p:sp>
    </p:spTree>
    <p:extLst>
      <p:ext uri="{BB962C8B-B14F-4D97-AF65-F5344CB8AC3E}">
        <p14:creationId xmlns:p14="http://schemas.microsoft.com/office/powerpoint/2010/main" val="24481996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74638"/>
            <a:ext cx="8147248" cy="850106"/>
          </a:xfrm>
        </p:spPr>
        <p:txBody>
          <a:bodyPr/>
          <a:lstStyle/>
          <a:p>
            <a:r>
              <a:rPr lang="es-ES_tradnl" dirty="0" smtClean="0"/>
              <a:t>Enfoque interpretativo en el análisis de datos cualitativos textuales</a:t>
            </a:r>
            <a:endParaRPr lang="es-ES" dirty="0"/>
          </a:p>
        </p:txBody>
      </p:sp>
      <p:sp>
        <p:nvSpPr>
          <p:cNvPr id="3" name="Marcador de contenido 2"/>
          <p:cNvSpPr>
            <a:spLocks noGrp="1"/>
          </p:cNvSpPr>
          <p:nvPr>
            <p:ph idx="1"/>
          </p:nvPr>
        </p:nvSpPr>
        <p:spPr/>
        <p:txBody>
          <a:bodyPr/>
          <a:lstStyle/>
          <a:p>
            <a:r>
              <a:rPr lang="es-ES_tradnl" dirty="0">
                <a:solidFill>
                  <a:srgbClr val="C00000"/>
                </a:solidFill>
                <a:latin typeface="+mj-lt"/>
                <a:ea typeface="+mj-ea"/>
                <a:cs typeface="+mj-cs"/>
              </a:rPr>
              <a:t>Análisis de datos</a:t>
            </a:r>
            <a:r>
              <a:rPr lang="es-ES_tradnl" dirty="0" smtClean="0"/>
              <a:t>: </a:t>
            </a:r>
            <a:r>
              <a:rPr lang="es-ES_tradnl" dirty="0"/>
              <a:t>C</a:t>
            </a:r>
            <a:r>
              <a:rPr lang="es-ES_tradnl" dirty="0" smtClean="0"/>
              <a:t>onjunto </a:t>
            </a:r>
            <a:r>
              <a:rPr lang="es-ES_tradnl" dirty="0"/>
              <a:t>de manipulaciones, transformaciones, reflexiones y comprobaciones realizadas a partir de los datos con el fin de extraer significado relevante para un problema de investigación</a:t>
            </a:r>
            <a:r>
              <a:rPr lang="es-ES_tradnl" dirty="0" smtClean="0"/>
              <a:t>.</a:t>
            </a:r>
          </a:p>
          <a:p>
            <a:endParaRPr lang="es-ES_tradnl" dirty="0" smtClean="0"/>
          </a:p>
          <a:p>
            <a:r>
              <a:rPr lang="es-ES_tradnl" dirty="0" smtClean="0"/>
              <a:t>3 tareas básicas, pero </a:t>
            </a:r>
            <a:r>
              <a:rPr lang="es-ES_tradnl" dirty="0"/>
              <a:t>estrechamente </a:t>
            </a:r>
            <a:r>
              <a:rPr lang="es-ES_tradnl" dirty="0" smtClean="0"/>
              <a:t>relacionadas</a:t>
            </a:r>
            <a:r>
              <a:rPr lang="es-ES_tradnl" dirty="0"/>
              <a:t>: </a:t>
            </a:r>
            <a:endParaRPr lang="es-ES_tradnl" dirty="0" smtClean="0"/>
          </a:p>
          <a:p>
            <a:pPr lvl="1"/>
            <a:r>
              <a:rPr lang="es-ES_tradnl" dirty="0"/>
              <a:t>R</a:t>
            </a:r>
            <a:r>
              <a:rPr lang="es-ES_tradnl" dirty="0" smtClean="0"/>
              <a:t>educción </a:t>
            </a:r>
            <a:r>
              <a:rPr lang="es-ES_tradnl" dirty="0"/>
              <a:t>de la información, </a:t>
            </a:r>
            <a:endParaRPr lang="es-ES_tradnl" dirty="0" smtClean="0"/>
          </a:p>
          <a:p>
            <a:pPr lvl="1"/>
            <a:r>
              <a:rPr lang="es-ES_tradnl" dirty="0" smtClean="0"/>
              <a:t>Disposición </a:t>
            </a:r>
            <a:r>
              <a:rPr lang="es-ES_tradnl" dirty="0"/>
              <a:t>o presentación de la misma, </a:t>
            </a:r>
            <a:endParaRPr lang="es-ES_tradnl" dirty="0" smtClean="0"/>
          </a:p>
          <a:p>
            <a:pPr lvl="1"/>
            <a:r>
              <a:rPr lang="es-ES_tradnl" dirty="0"/>
              <a:t>O</a:t>
            </a:r>
            <a:r>
              <a:rPr lang="es-ES_tradnl" dirty="0" smtClean="0"/>
              <a:t>btención </a:t>
            </a:r>
            <a:r>
              <a:rPr lang="es-ES_tradnl" dirty="0"/>
              <a:t>de resultados y verificación de </a:t>
            </a:r>
            <a:r>
              <a:rPr lang="es-ES_tradnl" dirty="0" smtClean="0"/>
              <a:t>conclusiones. </a:t>
            </a:r>
          </a:p>
          <a:p>
            <a:endParaRPr lang="es-ES" dirty="0" smtClean="0"/>
          </a:p>
          <a:p>
            <a:pPr marL="457200" lvl="1" indent="0">
              <a:buNone/>
            </a:pPr>
            <a:endParaRPr lang="es-ES" dirty="0" smtClean="0"/>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18</a:t>
            </a:fld>
            <a:endParaRPr lang="en-US"/>
          </a:p>
        </p:txBody>
      </p:sp>
    </p:spTree>
    <p:extLst>
      <p:ext uri="{BB962C8B-B14F-4D97-AF65-F5344CB8AC3E}">
        <p14:creationId xmlns:p14="http://schemas.microsoft.com/office/powerpoint/2010/main" val="18576308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Componentes del análisis de datos</a:t>
            </a:r>
            <a:endParaRPr lang="es-ES"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18733552"/>
              </p:ext>
            </p:extLst>
          </p:nvPr>
        </p:nvGraphicFramePr>
        <p:xfrm>
          <a:off x="467544" y="1484784"/>
          <a:ext cx="82809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3BC7E027-716B-4DD1-844B-127BB0DE285B}" type="slidenum">
              <a:rPr lang="en-US" smtClean="0"/>
              <a:pPr/>
              <a:t>19</a:t>
            </a:fld>
            <a:endParaRPr lang="en-US"/>
          </a:p>
        </p:txBody>
      </p:sp>
      <p:sp>
        <p:nvSpPr>
          <p:cNvPr id="6" name="Flecha izquierda y derecha 5"/>
          <p:cNvSpPr/>
          <p:nvPr/>
        </p:nvSpPr>
        <p:spPr>
          <a:xfrm>
            <a:off x="3923928" y="3861048"/>
            <a:ext cx="1440160" cy="576064"/>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698860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Índice</a:t>
            </a:r>
            <a:endParaRPr lang="en-US" dirty="0"/>
          </a:p>
        </p:txBody>
      </p:sp>
      <p:sp>
        <p:nvSpPr>
          <p:cNvPr id="5" name="4 Marcador de número de diapositiva"/>
          <p:cNvSpPr>
            <a:spLocks noGrp="1"/>
          </p:cNvSpPr>
          <p:nvPr>
            <p:ph type="sldNum" sz="quarter" idx="12"/>
          </p:nvPr>
        </p:nvSpPr>
        <p:spPr/>
        <p:txBody>
          <a:bodyPr/>
          <a:lstStyle/>
          <a:p>
            <a:fld id="{3BC7E027-716B-4DD1-844B-127BB0DE285B}" type="slidenum">
              <a:rPr lang="en-US" smtClean="0"/>
              <a:pPr/>
              <a:t>2</a:t>
            </a:fld>
            <a:endParaRPr lang="en-US"/>
          </a:p>
        </p:txBody>
      </p:sp>
      <p:sp>
        <p:nvSpPr>
          <p:cNvPr id="3" name="2 Marcador de contenido"/>
          <p:cNvSpPr>
            <a:spLocks noGrp="1"/>
          </p:cNvSpPr>
          <p:nvPr>
            <p:ph idx="1"/>
          </p:nvPr>
        </p:nvSpPr>
        <p:spPr>
          <a:xfrm>
            <a:off x="467544" y="1628800"/>
            <a:ext cx="8229600" cy="4525963"/>
          </a:xfrm>
        </p:spPr>
        <p:txBody>
          <a:bodyPr>
            <a:normAutofit/>
          </a:bodyPr>
          <a:lstStyle/>
          <a:p>
            <a:pPr marL="342900" lvl="1" indent="-342900">
              <a:lnSpc>
                <a:spcPct val="120000"/>
              </a:lnSpc>
              <a:buFont typeface="Arial" pitchFamily="34" charset="0"/>
              <a:buChar char="•"/>
            </a:pPr>
            <a:r>
              <a:rPr lang="es-ES_tradnl" sz="2000" dirty="0" smtClean="0"/>
              <a:t>Definición de conceptos.</a:t>
            </a:r>
          </a:p>
          <a:p>
            <a:pPr marL="342900" lvl="1" indent="-342900">
              <a:lnSpc>
                <a:spcPct val="120000"/>
              </a:lnSpc>
              <a:buFont typeface="Arial" pitchFamily="34" charset="0"/>
              <a:buChar char="•"/>
            </a:pPr>
            <a:r>
              <a:rPr lang="es-ES_tradnl" sz="2000" dirty="0" smtClean="0"/>
              <a:t>Análisis de datos cualitativos textuales.</a:t>
            </a:r>
          </a:p>
          <a:p>
            <a:pPr marL="342900" lvl="1" indent="-342900">
              <a:lnSpc>
                <a:spcPct val="120000"/>
              </a:lnSpc>
              <a:buFont typeface="Arial" pitchFamily="34" charset="0"/>
              <a:buChar char="•"/>
            </a:pPr>
            <a:r>
              <a:rPr lang="es-ES_tradnl" sz="2000" dirty="0" smtClean="0"/>
              <a:t>Enfoque interpretativo en el análisis de datos cualitativos textuales.  </a:t>
            </a:r>
          </a:p>
          <a:p>
            <a:pPr marL="342900" lvl="1" indent="-342900">
              <a:lnSpc>
                <a:spcPct val="120000"/>
              </a:lnSpc>
              <a:buFont typeface="Arial" pitchFamily="34" charset="0"/>
              <a:buChar char="•"/>
            </a:pPr>
            <a:r>
              <a:rPr lang="es-ES_tradnl" sz="2000" dirty="0" smtClean="0"/>
              <a:t>Reducción de datos.</a:t>
            </a:r>
          </a:p>
          <a:p>
            <a:pPr marL="342900" lvl="1" indent="-342900">
              <a:lnSpc>
                <a:spcPct val="120000"/>
              </a:lnSpc>
              <a:buFont typeface="Arial" pitchFamily="34" charset="0"/>
              <a:buChar char="•"/>
            </a:pPr>
            <a:r>
              <a:rPr lang="es-ES_tradnl" sz="2000" dirty="0" smtClean="0"/>
              <a:t>Disposición y transformación de los datos.</a:t>
            </a:r>
          </a:p>
          <a:p>
            <a:pPr marL="342900" lvl="1" indent="-342900">
              <a:lnSpc>
                <a:spcPct val="120000"/>
              </a:lnSpc>
              <a:buFont typeface="Arial" pitchFamily="34" charset="0"/>
              <a:buChar char="•"/>
            </a:pPr>
            <a:r>
              <a:rPr lang="es-ES_tradnl" sz="2000" dirty="0" smtClean="0"/>
              <a:t>Extracción y verificación de conclusiones.</a:t>
            </a:r>
          </a:p>
          <a:p>
            <a:pPr marL="342900" lvl="1" indent="-342900">
              <a:lnSpc>
                <a:spcPct val="120000"/>
              </a:lnSpc>
              <a:buFont typeface="Arial" pitchFamily="34" charset="0"/>
              <a:buChar char="•"/>
            </a:pPr>
            <a:r>
              <a:rPr lang="es-ES_tradnl" sz="2000" dirty="0" smtClean="0"/>
              <a:t>Aplicaciones informáticas para el análisis de datos cualitativos textuales. </a:t>
            </a:r>
          </a:p>
          <a:p>
            <a:pPr marL="342900" lvl="1" indent="-342900">
              <a:lnSpc>
                <a:spcPct val="120000"/>
              </a:lnSpc>
              <a:buFont typeface="Arial" pitchFamily="34" charset="0"/>
              <a:buChar char="•"/>
            </a:pPr>
            <a:endParaRPr lang="es-ES" sz="2000" dirty="0" smtClean="0"/>
          </a:p>
          <a:p>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3BC7E027-716B-4DD1-844B-127BB0DE285B}" type="slidenum">
              <a:rPr lang="en-US" smtClean="0"/>
              <a:pPr/>
              <a:t>20</a:t>
            </a:fld>
            <a:endParaRPr lang="en-US"/>
          </a:p>
        </p:txBody>
      </p:sp>
      <p:pic>
        <p:nvPicPr>
          <p:cNvPr id="5" name="Imagen 4" descr="TABLA.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1"/>
            <a:ext cx="8352928" cy="6857999"/>
          </a:xfrm>
          <a:prstGeom prst="rect">
            <a:avLst/>
          </a:prstGeom>
        </p:spPr>
      </p:pic>
    </p:spTree>
    <p:extLst>
      <p:ext uri="{BB962C8B-B14F-4D97-AF65-F5344CB8AC3E}">
        <p14:creationId xmlns:p14="http://schemas.microsoft.com/office/powerpoint/2010/main" val="292462476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proceso de análisis de datos</a:t>
            </a:r>
            <a:endParaRPr lang="es-ES" dirty="0"/>
          </a:p>
        </p:txBody>
      </p:sp>
      <p:pic>
        <p:nvPicPr>
          <p:cNvPr id="5" name="Marcador de contenido 4" descr="Proceso_general.jpg"/>
          <p:cNvPicPr>
            <a:picLocks noGrp="1" noChangeAspect="1"/>
          </p:cNvPicPr>
          <p:nvPr>
            <p:ph idx="1"/>
          </p:nvPr>
        </p:nvPicPr>
        <p:blipFill>
          <a:blip r:embed="rId2">
            <a:extLst>
              <a:ext uri="{28A0092B-C50C-407E-A947-70E740481C1C}">
                <a14:useLocalDpi xmlns:a14="http://schemas.microsoft.com/office/drawing/2010/main" val="0"/>
              </a:ext>
            </a:extLst>
          </a:blip>
          <a:srcRect t="5896" b="5896"/>
          <a:stretch>
            <a:fillRect/>
          </a:stretch>
        </p:blipFill>
        <p:spPr>
          <a:xfrm>
            <a:off x="74142" y="1412776"/>
            <a:ext cx="9034362" cy="4968552"/>
          </a:xfrm>
        </p:spPr>
      </p:pic>
      <p:sp>
        <p:nvSpPr>
          <p:cNvPr id="4" name="Marcador de número de diapositiva 3"/>
          <p:cNvSpPr>
            <a:spLocks noGrp="1"/>
          </p:cNvSpPr>
          <p:nvPr>
            <p:ph type="sldNum" sz="quarter" idx="12"/>
          </p:nvPr>
        </p:nvSpPr>
        <p:spPr/>
        <p:txBody>
          <a:bodyPr/>
          <a:lstStyle/>
          <a:p>
            <a:fld id="{3BC7E027-716B-4DD1-844B-127BB0DE285B}" type="slidenum">
              <a:rPr lang="en-US" smtClean="0"/>
              <a:pPr/>
              <a:t>21</a:t>
            </a:fld>
            <a:endParaRPr lang="en-US" dirty="0"/>
          </a:p>
        </p:txBody>
      </p:sp>
    </p:spTree>
    <p:extLst>
      <p:ext uri="{BB962C8B-B14F-4D97-AF65-F5344CB8AC3E}">
        <p14:creationId xmlns:p14="http://schemas.microsoft.com/office/powerpoint/2010/main" val="129850590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Reducción de datos</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22</a:t>
            </a:fld>
            <a:endParaRPr lang="en-US"/>
          </a:p>
        </p:txBody>
      </p:sp>
    </p:spTree>
    <p:extLst>
      <p:ext uri="{BB962C8B-B14F-4D97-AF65-F5344CB8AC3E}">
        <p14:creationId xmlns:p14="http://schemas.microsoft.com/office/powerpoint/2010/main" val="24770505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74638"/>
            <a:ext cx="8147248" cy="850106"/>
          </a:xfrm>
        </p:spPr>
        <p:txBody>
          <a:bodyPr/>
          <a:lstStyle/>
          <a:p>
            <a:r>
              <a:rPr lang="es-ES_tradnl" dirty="0" smtClean="0"/>
              <a:t>Reducción de datos</a:t>
            </a:r>
            <a:endParaRPr lang="es-ES" dirty="0"/>
          </a:p>
        </p:txBody>
      </p:sp>
      <p:sp>
        <p:nvSpPr>
          <p:cNvPr id="3" name="Marcador de contenido 2"/>
          <p:cNvSpPr>
            <a:spLocks noGrp="1"/>
          </p:cNvSpPr>
          <p:nvPr>
            <p:ph idx="1"/>
          </p:nvPr>
        </p:nvSpPr>
        <p:spPr/>
        <p:txBody>
          <a:bodyPr/>
          <a:lstStyle/>
          <a:p>
            <a:r>
              <a:rPr lang="es-ES_tradnl" dirty="0" smtClean="0"/>
              <a:t>Es una </a:t>
            </a:r>
            <a:r>
              <a:rPr lang="es-ES_tradnl" dirty="0">
                <a:solidFill>
                  <a:srgbClr val="C00000"/>
                </a:solidFill>
                <a:latin typeface="+mj-lt"/>
                <a:ea typeface="+mj-ea"/>
                <a:cs typeface="+mj-cs"/>
              </a:rPr>
              <a:t>tarea</a:t>
            </a:r>
            <a:r>
              <a:rPr lang="es-ES_tradnl" dirty="0" smtClean="0"/>
              <a:t> del análisis de datos que se justifica por la limitada </a:t>
            </a:r>
            <a:r>
              <a:rPr lang="es-ES_tradnl" dirty="0"/>
              <a:t>capacidad humana para procesar grandes cantidades de </a:t>
            </a:r>
            <a:r>
              <a:rPr lang="es-ES_tradnl" dirty="0" smtClean="0"/>
              <a:t>información.</a:t>
            </a:r>
          </a:p>
          <a:p>
            <a:r>
              <a:rPr lang="es-ES_tradnl" dirty="0" smtClean="0"/>
              <a:t>Para ello, la información se reduce </a:t>
            </a:r>
            <a:r>
              <a:rPr lang="es-ES_tradnl" dirty="0"/>
              <a:t>a unidades elementales, fácilmente analizables, </a:t>
            </a:r>
            <a:r>
              <a:rPr lang="es-ES_tradnl" dirty="0" smtClean="0"/>
              <a:t>pero a su vez </a:t>
            </a:r>
            <a:r>
              <a:rPr lang="es-ES_tradnl" dirty="0"/>
              <a:t>comprensivas, relevantes y </a:t>
            </a:r>
            <a:r>
              <a:rPr lang="es-ES_tradnl" dirty="0" smtClean="0"/>
              <a:t>que aporten mucho significado.</a:t>
            </a:r>
          </a:p>
          <a:p>
            <a:pPr>
              <a:lnSpc>
                <a:spcPct val="110000"/>
              </a:lnSpc>
            </a:pPr>
            <a:r>
              <a:rPr lang="es-ES_tradnl" dirty="0" smtClean="0"/>
              <a:t>Supone 3 </a:t>
            </a:r>
            <a:r>
              <a:rPr lang="es-ES_tradnl" dirty="0">
                <a:solidFill>
                  <a:srgbClr val="C00000"/>
                </a:solidFill>
                <a:latin typeface="+mj-lt"/>
                <a:ea typeface="+mj-ea"/>
                <a:cs typeface="+mj-cs"/>
              </a:rPr>
              <a:t>actividades</a:t>
            </a:r>
            <a:r>
              <a:rPr lang="es-ES_tradnl" dirty="0" smtClean="0"/>
              <a:t> básicas:</a:t>
            </a:r>
          </a:p>
          <a:p>
            <a:pPr lvl="1">
              <a:lnSpc>
                <a:spcPct val="110000"/>
              </a:lnSpc>
            </a:pPr>
            <a:r>
              <a:rPr lang="es-ES_tradnl" dirty="0" smtClean="0"/>
              <a:t>Separación</a:t>
            </a:r>
            <a:r>
              <a:rPr lang="es-ES_tradnl" dirty="0"/>
              <a:t>, clasificación y </a:t>
            </a:r>
            <a:r>
              <a:rPr lang="es-ES_tradnl" dirty="0" smtClean="0"/>
              <a:t>síntesis.</a:t>
            </a:r>
          </a:p>
          <a:p>
            <a:pPr>
              <a:lnSpc>
                <a:spcPct val="110000"/>
              </a:lnSpc>
            </a:pPr>
            <a:r>
              <a:rPr lang="es-ES_tradnl" dirty="0" smtClean="0"/>
              <a:t>E incluye 2 </a:t>
            </a:r>
            <a:r>
              <a:rPr lang="es-ES_tradnl" dirty="0">
                <a:solidFill>
                  <a:srgbClr val="C00000"/>
                </a:solidFill>
                <a:latin typeface="+mj-lt"/>
                <a:ea typeface="+mj-ea"/>
                <a:cs typeface="+mj-cs"/>
              </a:rPr>
              <a:t>operaciones</a:t>
            </a:r>
            <a:r>
              <a:rPr lang="es-ES_tradnl" dirty="0" smtClean="0"/>
              <a:t> fundamentales:</a:t>
            </a:r>
          </a:p>
          <a:p>
            <a:pPr lvl="1">
              <a:lnSpc>
                <a:spcPct val="110000"/>
              </a:lnSpc>
            </a:pPr>
            <a:r>
              <a:rPr lang="es-ES_tradnl" dirty="0" smtClean="0"/>
              <a:t>Categorización y codificación. </a:t>
            </a:r>
          </a:p>
          <a:p>
            <a:pPr>
              <a:lnSpc>
                <a:spcPct val="110000"/>
              </a:lnSpc>
            </a:pPr>
            <a:endParaRPr lang="es-ES" dirty="0" smtClean="0"/>
          </a:p>
          <a:p>
            <a:pPr marL="457200" lvl="1" indent="0">
              <a:buNone/>
            </a:pPr>
            <a:endParaRPr lang="es-ES" dirty="0" smtClean="0"/>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23</a:t>
            </a:fld>
            <a:endParaRPr lang="en-US"/>
          </a:p>
        </p:txBody>
      </p:sp>
    </p:spTree>
    <p:extLst>
      <p:ext uri="{BB962C8B-B14F-4D97-AF65-F5344CB8AC3E}">
        <p14:creationId xmlns:p14="http://schemas.microsoft.com/office/powerpoint/2010/main" val="1021082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74638"/>
            <a:ext cx="8147248" cy="850106"/>
          </a:xfrm>
        </p:spPr>
        <p:txBody>
          <a:bodyPr/>
          <a:lstStyle/>
          <a:p>
            <a:r>
              <a:rPr lang="es-ES_tradnl" dirty="0" smtClean="0"/>
              <a:t>Reducción de datos</a:t>
            </a:r>
            <a:endParaRPr lang="es-ES" dirty="0"/>
          </a:p>
        </p:txBody>
      </p:sp>
      <p:sp>
        <p:nvSpPr>
          <p:cNvPr id="3" name="Marcador de contenido 2"/>
          <p:cNvSpPr>
            <a:spLocks noGrp="1"/>
          </p:cNvSpPr>
          <p:nvPr>
            <p:ph idx="1"/>
          </p:nvPr>
        </p:nvSpPr>
        <p:spPr/>
        <p:txBody>
          <a:bodyPr>
            <a:normAutofit lnSpcReduction="10000"/>
          </a:bodyPr>
          <a:lstStyle/>
          <a:p>
            <a:pPr marL="457200" indent="-457200">
              <a:buFont typeface="+mj-lt"/>
              <a:buAutoNum type="arabicPeriod"/>
            </a:pPr>
            <a:r>
              <a:rPr lang="es-ES_tradnl" dirty="0">
                <a:solidFill>
                  <a:srgbClr val="C00000"/>
                </a:solidFill>
                <a:latin typeface="+mj-lt"/>
                <a:ea typeface="+mj-ea"/>
                <a:cs typeface="+mj-cs"/>
              </a:rPr>
              <a:t>Separación de unidades</a:t>
            </a:r>
            <a:r>
              <a:rPr lang="es-ES_tradnl" sz="1800" dirty="0" smtClean="0"/>
              <a:t>: </a:t>
            </a:r>
          </a:p>
          <a:p>
            <a:pPr lvl="1"/>
            <a:r>
              <a:rPr lang="es-ES_tradnl" dirty="0" smtClean="0"/>
              <a:t>Es una actividad que consiste en dividir los datos en </a:t>
            </a:r>
            <a:r>
              <a:rPr lang="es-ES_tradnl" dirty="0"/>
              <a:t>unidades relevantes y </a:t>
            </a:r>
            <a:r>
              <a:rPr lang="es-ES_tradnl" dirty="0" smtClean="0"/>
              <a:t>significativas.</a:t>
            </a:r>
          </a:p>
          <a:p>
            <a:pPr lvl="1"/>
            <a:r>
              <a:rPr lang="es-ES_tradnl" dirty="0" smtClean="0"/>
              <a:t>Criterios de separación:</a:t>
            </a:r>
          </a:p>
          <a:p>
            <a:pPr lvl="2"/>
            <a:r>
              <a:rPr lang="es-ES_tradnl" dirty="0" smtClean="0"/>
              <a:t>Físicos </a:t>
            </a:r>
            <a:r>
              <a:rPr lang="es-ES_tradnl" dirty="0"/>
              <a:t>(espaciales y temporales</a:t>
            </a:r>
            <a:r>
              <a:rPr lang="es-ES_tradnl" dirty="0" smtClean="0"/>
              <a:t>): unidades constituidas por bloques </a:t>
            </a:r>
            <a:r>
              <a:rPr lang="es-ES_tradnl" dirty="0"/>
              <a:t>de un determinado número de líneas, </a:t>
            </a:r>
            <a:r>
              <a:rPr lang="es-ES_tradnl" dirty="0" smtClean="0"/>
              <a:t>páginas, de </a:t>
            </a:r>
            <a:r>
              <a:rPr lang="es-ES_tradnl" dirty="0"/>
              <a:t>minutos, etc. </a:t>
            </a:r>
            <a:endParaRPr lang="es-ES_tradnl" dirty="0" smtClean="0"/>
          </a:p>
          <a:p>
            <a:pPr lvl="2"/>
            <a:r>
              <a:rPr lang="es-ES_tradnl" dirty="0" smtClean="0"/>
              <a:t>Temáticos: unidades que comparten un mismo tema o tópico. </a:t>
            </a:r>
          </a:p>
          <a:p>
            <a:pPr lvl="2"/>
            <a:r>
              <a:rPr lang="es-ES_tradnl" dirty="0" smtClean="0"/>
              <a:t>Gramaticales: unidades diferenciadas por cada párrafo</a:t>
            </a:r>
            <a:r>
              <a:rPr lang="es-ES_tradnl" dirty="0"/>
              <a:t>, </a:t>
            </a:r>
            <a:r>
              <a:rPr lang="es-ES_tradnl" dirty="0" smtClean="0"/>
              <a:t>oración </a:t>
            </a:r>
            <a:r>
              <a:rPr lang="es-ES_tradnl" dirty="0"/>
              <a:t>o </a:t>
            </a:r>
            <a:r>
              <a:rPr lang="es-ES_tradnl" dirty="0" smtClean="0"/>
              <a:t>palabra.</a:t>
            </a:r>
          </a:p>
          <a:p>
            <a:pPr lvl="2"/>
            <a:r>
              <a:rPr lang="es-ES_tradnl" dirty="0" smtClean="0"/>
              <a:t>Conversacionales: unidades según </a:t>
            </a:r>
            <a:r>
              <a:rPr lang="es-ES_tradnl" dirty="0"/>
              <a:t>declaraciones, turnos de palabra, </a:t>
            </a:r>
            <a:r>
              <a:rPr lang="es-ES_tradnl" dirty="0" smtClean="0"/>
              <a:t>etc.</a:t>
            </a:r>
          </a:p>
          <a:p>
            <a:pPr lvl="2"/>
            <a:r>
              <a:rPr lang="es-ES_tradnl" dirty="0" smtClean="0"/>
              <a:t>Sociales: unidades que son segmentos </a:t>
            </a:r>
            <a:r>
              <a:rPr lang="es-ES_tradnl" dirty="0"/>
              <a:t>de texto </a:t>
            </a:r>
            <a:r>
              <a:rPr lang="es-ES_tradnl" dirty="0" smtClean="0"/>
              <a:t>generados </a:t>
            </a:r>
            <a:r>
              <a:rPr lang="es-ES_tradnl" dirty="0"/>
              <a:t>por la intervención de un sujeto con determinado status o rol social (</a:t>
            </a:r>
            <a:r>
              <a:rPr lang="es-ES_tradnl" dirty="0" err="1"/>
              <a:t>p.e</a:t>
            </a:r>
            <a:r>
              <a:rPr lang="es-ES_tradnl" dirty="0"/>
              <a:t>. profesor, director, alumno, inspector, etc.). </a:t>
            </a:r>
            <a:endParaRPr lang="es-ES_tradnl" dirty="0" smtClean="0"/>
          </a:p>
          <a:p>
            <a:pPr lvl="2"/>
            <a:endParaRPr lang="es-ES_tradnl" dirty="0"/>
          </a:p>
          <a:p>
            <a:pPr lvl="2"/>
            <a:endParaRPr lang="es-ES_tradnl" dirty="0" smtClean="0"/>
          </a:p>
          <a:p>
            <a:endParaRPr lang="es-ES_tradnl" dirty="0"/>
          </a:p>
          <a:p>
            <a:endParaRPr lang="es-ES" dirty="0" smtClean="0"/>
          </a:p>
          <a:p>
            <a:pPr marL="457200" lvl="1" indent="0">
              <a:buNone/>
            </a:pPr>
            <a:endParaRPr lang="es-ES" dirty="0" smtClean="0"/>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24</a:t>
            </a:fld>
            <a:endParaRPr lang="en-US"/>
          </a:p>
        </p:txBody>
      </p:sp>
    </p:spTree>
    <p:extLst>
      <p:ext uri="{BB962C8B-B14F-4D97-AF65-F5344CB8AC3E}">
        <p14:creationId xmlns:p14="http://schemas.microsoft.com/office/powerpoint/2010/main" val="1249860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Reducción de datos</a:t>
            </a:r>
            <a:endParaRPr lang="es-ES" dirty="0"/>
          </a:p>
        </p:txBody>
      </p:sp>
      <p:sp>
        <p:nvSpPr>
          <p:cNvPr id="3" name="Marcador de contenido 2"/>
          <p:cNvSpPr>
            <a:spLocks noGrp="1"/>
          </p:cNvSpPr>
          <p:nvPr>
            <p:ph idx="1"/>
          </p:nvPr>
        </p:nvSpPr>
        <p:spPr>
          <a:xfrm>
            <a:off x="467544" y="1556792"/>
            <a:ext cx="8229600" cy="5112568"/>
          </a:xfrm>
        </p:spPr>
        <p:txBody>
          <a:bodyPr>
            <a:normAutofit/>
          </a:bodyPr>
          <a:lstStyle/>
          <a:p>
            <a:pPr marL="457200" indent="-457200">
              <a:buFont typeface="+mj-lt"/>
              <a:buAutoNum type="arabicPeriod" startAt="2"/>
            </a:pPr>
            <a:r>
              <a:rPr lang="es-ES" dirty="0">
                <a:solidFill>
                  <a:srgbClr val="C00000"/>
                </a:solidFill>
                <a:latin typeface="+mj-lt"/>
                <a:ea typeface="+mj-ea"/>
                <a:cs typeface="+mj-cs"/>
              </a:rPr>
              <a:t>Identificación y clasificación:</a:t>
            </a:r>
          </a:p>
          <a:p>
            <a:pPr lvl="1"/>
            <a:r>
              <a:rPr lang="es-ES_tradnl" dirty="0" smtClean="0"/>
              <a:t>Es una actividad que supone examinar </a:t>
            </a:r>
            <a:r>
              <a:rPr lang="es-ES_tradnl" dirty="0"/>
              <a:t>las unidades de datos para encontrar en ellas determinados componentes generalmente temáticos que nos permitan clasificarlas en una u otra categoría de contenido. </a:t>
            </a:r>
            <a:endParaRPr lang="es-ES_tradnl" dirty="0" smtClean="0"/>
          </a:p>
          <a:p>
            <a:pPr lvl="2"/>
            <a:r>
              <a:rPr lang="es-ES" sz="1800" dirty="0">
                <a:solidFill>
                  <a:srgbClr val="C00000"/>
                </a:solidFill>
                <a:latin typeface="+mj-lt"/>
                <a:ea typeface="+mj-ea"/>
                <a:cs typeface="+mj-cs"/>
              </a:rPr>
              <a:t>Categorización</a:t>
            </a:r>
            <a:r>
              <a:rPr lang="es-ES" dirty="0" smtClean="0"/>
              <a:t>: </a:t>
            </a:r>
            <a:r>
              <a:rPr lang="es-ES_tradnl" u="sng" dirty="0" smtClean="0"/>
              <a:t>Agrupa </a:t>
            </a:r>
            <a:r>
              <a:rPr lang="es-ES_tradnl" u="sng" dirty="0"/>
              <a:t>conceptualmente las unidades </a:t>
            </a:r>
            <a:r>
              <a:rPr lang="es-ES_tradnl" dirty="0"/>
              <a:t>que son cubiertas por un mismo tópico y se realiza conjuntamente a la división en unidades cuando ésta se hace atendiendo a criterios </a:t>
            </a:r>
            <a:r>
              <a:rPr lang="es-ES_tradnl" dirty="0" smtClean="0"/>
              <a:t>temático.</a:t>
            </a:r>
          </a:p>
          <a:p>
            <a:pPr lvl="2"/>
            <a:r>
              <a:rPr lang="es-ES_tradnl" sz="1800" dirty="0">
                <a:solidFill>
                  <a:srgbClr val="C00000"/>
                </a:solidFill>
                <a:latin typeface="+mj-lt"/>
                <a:ea typeface="+mj-ea"/>
                <a:cs typeface="+mj-cs"/>
              </a:rPr>
              <a:t>Codificación</a:t>
            </a:r>
            <a:r>
              <a:rPr lang="es-ES_tradnl" sz="1200" dirty="0"/>
              <a:t>: </a:t>
            </a:r>
            <a:r>
              <a:rPr lang="es-ES_tradnl" dirty="0"/>
              <a:t>Es el </a:t>
            </a:r>
            <a:r>
              <a:rPr lang="es-ES_tradnl" u="sng" dirty="0"/>
              <a:t>proceso físico, manipulativo</a:t>
            </a:r>
            <a:r>
              <a:rPr lang="es-ES_tradnl" dirty="0"/>
              <a:t>, mediante el cual se realiza la </a:t>
            </a:r>
            <a:r>
              <a:rPr lang="es-ES_tradnl" dirty="0" smtClean="0"/>
              <a:t>categorización. Implica la </a:t>
            </a:r>
            <a:r>
              <a:rPr lang="es-ES_tradnl" dirty="0"/>
              <a:t>a</a:t>
            </a:r>
            <a:r>
              <a:rPr lang="es-ES_tradnl" dirty="0" smtClean="0"/>
              <a:t>signación </a:t>
            </a:r>
            <a:r>
              <a:rPr lang="es-ES_tradnl" dirty="0"/>
              <a:t>a cada unidad </a:t>
            </a:r>
            <a:r>
              <a:rPr lang="es-ES_tradnl" dirty="0" smtClean="0"/>
              <a:t>de un </a:t>
            </a:r>
            <a:r>
              <a:rPr lang="es-ES_tradnl" dirty="0"/>
              <a:t>indicativo (código) propio de la categoría en la que se </a:t>
            </a:r>
            <a:r>
              <a:rPr lang="es-ES_tradnl" dirty="0" smtClean="0"/>
              <a:t>incluye.  </a:t>
            </a:r>
          </a:p>
          <a:p>
            <a:pPr lvl="3"/>
            <a:r>
              <a:rPr lang="es-ES_tradnl" dirty="0" smtClean="0"/>
              <a:t>Los códigos que representan categorías </a:t>
            </a:r>
            <a:r>
              <a:rPr lang="es-ES_tradnl" dirty="0"/>
              <a:t>p</a:t>
            </a:r>
            <a:r>
              <a:rPr lang="es-ES_tradnl" dirty="0" smtClean="0"/>
              <a:t>ueden </a:t>
            </a:r>
            <a:r>
              <a:rPr lang="es-ES_tradnl" i="1" dirty="0" smtClean="0"/>
              <a:t>ser números o palabras</a:t>
            </a:r>
            <a:r>
              <a:rPr lang="es-ES_tradnl" dirty="0" smtClean="0"/>
              <a:t>. </a:t>
            </a:r>
          </a:p>
          <a:p>
            <a:pPr lvl="3"/>
            <a:r>
              <a:rPr lang="es-ES_tradnl" dirty="0" smtClean="0"/>
              <a:t>A través de los códigos también transformarse datos textuales en otros susceptibles </a:t>
            </a:r>
            <a:r>
              <a:rPr lang="es-ES_tradnl" dirty="0"/>
              <a:t>de </a:t>
            </a:r>
            <a:r>
              <a:rPr lang="es-ES_tradnl" i="1" dirty="0"/>
              <a:t>medición y tratamiento </a:t>
            </a:r>
            <a:r>
              <a:rPr lang="es-ES_tradnl" i="1" dirty="0" smtClean="0"/>
              <a:t>estadístico</a:t>
            </a:r>
            <a:r>
              <a:rPr lang="es-ES_tradnl" dirty="0" smtClean="0"/>
              <a:t>. </a:t>
            </a:r>
          </a:p>
          <a:p>
            <a:pPr lvl="3"/>
            <a:endParaRPr lang="es-ES_tradnl" dirty="0" smtClean="0"/>
          </a:p>
          <a:p>
            <a:pPr lvl="1"/>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25</a:t>
            </a:fld>
            <a:endParaRPr lang="en-US"/>
          </a:p>
        </p:txBody>
      </p:sp>
    </p:spTree>
    <p:extLst>
      <p:ext uri="{BB962C8B-B14F-4D97-AF65-F5344CB8AC3E}">
        <p14:creationId xmlns:p14="http://schemas.microsoft.com/office/powerpoint/2010/main" val="1967456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Reducción de datos</a:t>
            </a:r>
            <a:endParaRPr lang="es-ES" dirty="0"/>
          </a:p>
        </p:txBody>
      </p:sp>
      <p:sp>
        <p:nvSpPr>
          <p:cNvPr id="3" name="Marcador de contenido 2"/>
          <p:cNvSpPr>
            <a:spLocks noGrp="1"/>
          </p:cNvSpPr>
          <p:nvPr>
            <p:ph idx="1"/>
          </p:nvPr>
        </p:nvSpPr>
        <p:spPr>
          <a:xfrm>
            <a:off x="467544" y="1556792"/>
            <a:ext cx="8280920" cy="4752528"/>
          </a:xfrm>
        </p:spPr>
        <p:txBody>
          <a:bodyPr>
            <a:normAutofit/>
          </a:bodyPr>
          <a:lstStyle/>
          <a:p>
            <a:r>
              <a:rPr lang="es-ES_tradnl" sz="1900" dirty="0">
                <a:solidFill>
                  <a:srgbClr val="C00000"/>
                </a:solidFill>
                <a:latin typeface="+mj-lt"/>
                <a:ea typeface="+mj-ea"/>
                <a:cs typeface="+mj-cs"/>
              </a:rPr>
              <a:t>Categoría:</a:t>
            </a:r>
            <a:r>
              <a:rPr lang="es-ES_tradnl" dirty="0" smtClean="0"/>
              <a:t> </a:t>
            </a:r>
            <a:r>
              <a:rPr lang="es-ES_tradnl" dirty="0"/>
              <a:t>una noción general que representa a un conjunto o una clase de </a:t>
            </a:r>
            <a:r>
              <a:rPr lang="es-ES_tradnl" dirty="0" smtClean="0"/>
              <a:t>significados.</a:t>
            </a:r>
          </a:p>
          <a:p>
            <a:pPr lvl="1"/>
            <a:r>
              <a:rPr lang="es-ES_tradnl" dirty="0"/>
              <a:t>P</a:t>
            </a:r>
            <a:r>
              <a:rPr lang="es-ES_tradnl" dirty="0" smtClean="0"/>
              <a:t>ueden </a:t>
            </a:r>
            <a:r>
              <a:rPr lang="es-ES_tradnl" dirty="0"/>
              <a:t>referirse a situaciones y contextos, actividades y acontecimientos, relaciones entre personas, comportamientos, perspectivas sobre un problema, métodos y estrategias, procesos. </a:t>
            </a:r>
            <a:endParaRPr lang="es-ES_tradnl" dirty="0" smtClean="0"/>
          </a:p>
          <a:p>
            <a:r>
              <a:rPr lang="es-ES_tradnl" sz="1900" dirty="0" smtClean="0">
                <a:solidFill>
                  <a:srgbClr val="C00000"/>
                </a:solidFill>
                <a:latin typeface="+mj-lt"/>
                <a:ea typeface="+mj-ea"/>
                <a:cs typeface="+mj-cs"/>
              </a:rPr>
              <a:t>Sistemas</a:t>
            </a:r>
            <a:r>
              <a:rPr lang="es-ES_tradnl" i="1" dirty="0" smtClean="0"/>
              <a:t> </a:t>
            </a:r>
            <a:r>
              <a:rPr lang="es-ES_tradnl" sz="1900" dirty="0">
                <a:solidFill>
                  <a:srgbClr val="C00000"/>
                </a:solidFill>
                <a:latin typeface="+mj-lt"/>
                <a:ea typeface="+mj-ea"/>
                <a:cs typeface="+mj-cs"/>
              </a:rPr>
              <a:t>de categorías</a:t>
            </a:r>
            <a:r>
              <a:rPr lang="es-ES_tradnl" dirty="0" smtClean="0"/>
              <a:t>: suponen </a:t>
            </a:r>
            <a:r>
              <a:rPr lang="es-ES_tradnl" dirty="0"/>
              <a:t>un nivel explicativo superior al de la simple enumeración de temas o categorías. </a:t>
            </a:r>
            <a:endParaRPr lang="es-ES_tradnl" dirty="0" smtClean="0"/>
          </a:p>
          <a:p>
            <a:pPr lvl="1"/>
            <a:r>
              <a:rPr lang="es-ES_tradnl" dirty="0" smtClean="0"/>
              <a:t>La </a:t>
            </a:r>
            <a:r>
              <a:rPr lang="es-ES_tradnl" dirty="0"/>
              <a:t>realidad educativa analizada a través de esos sistemas de categorías se explica desde la localización física, el orden, la </a:t>
            </a:r>
            <a:r>
              <a:rPr lang="es-ES_tradnl" dirty="0" err="1"/>
              <a:t>covariación</a:t>
            </a:r>
            <a:r>
              <a:rPr lang="es-ES_tradnl" dirty="0"/>
              <a:t>, la causalidad, etc. </a:t>
            </a:r>
            <a:endParaRPr lang="es-ES_tradnl" dirty="0" smtClean="0"/>
          </a:p>
          <a:p>
            <a:pPr lvl="1"/>
            <a:endParaRPr lang="es-ES_tradnl" dirty="0"/>
          </a:p>
          <a:p>
            <a:pPr lvl="1"/>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26</a:t>
            </a:fld>
            <a:endParaRPr lang="en-US"/>
          </a:p>
        </p:txBody>
      </p:sp>
    </p:spTree>
    <p:extLst>
      <p:ext uri="{BB962C8B-B14F-4D97-AF65-F5344CB8AC3E}">
        <p14:creationId xmlns:p14="http://schemas.microsoft.com/office/powerpoint/2010/main" val="14581327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Reducción de datos</a:t>
            </a:r>
            <a:endParaRPr lang="es-ES" dirty="0"/>
          </a:p>
        </p:txBody>
      </p:sp>
      <p:sp>
        <p:nvSpPr>
          <p:cNvPr id="3" name="Marcador de contenido 2"/>
          <p:cNvSpPr>
            <a:spLocks noGrp="1"/>
          </p:cNvSpPr>
          <p:nvPr>
            <p:ph idx="1"/>
          </p:nvPr>
        </p:nvSpPr>
        <p:spPr/>
        <p:txBody>
          <a:bodyPr>
            <a:normAutofit/>
          </a:bodyPr>
          <a:lstStyle/>
          <a:p>
            <a:pPr marL="0" indent="0">
              <a:buNone/>
            </a:pPr>
            <a:r>
              <a:rPr lang="es-ES_tradnl" dirty="0" smtClean="0"/>
              <a:t>Los </a:t>
            </a:r>
            <a:r>
              <a:rPr lang="es-ES_tradnl" dirty="0"/>
              <a:t>sistemas de categorías </a:t>
            </a:r>
            <a:r>
              <a:rPr lang="es-ES_tradnl" dirty="0" smtClean="0"/>
              <a:t>pueden elaborarse:</a:t>
            </a:r>
          </a:p>
          <a:p>
            <a:pPr marL="439738" lvl="2" indent="-342900"/>
            <a:r>
              <a:rPr lang="es-ES_tradnl" sz="1900" dirty="0" smtClean="0"/>
              <a:t>DEDUCTIVAMENTE, A </a:t>
            </a:r>
            <a:r>
              <a:rPr lang="es-ES_tradnl" sz="1900" dirty="0"/>
              <a:t>PRIORI, de acuerdo con un marco teórico y conceptual previo, las cuestiones o hipótesis que guían la investigación, las categorías ya usadas en estudios de otros investigadores o los instrumentos de investigación. </a:t>
            </a:r>
          </a:p>
          <a:p>
            <a:pPr marL="742950" lvl="2" indent="-342900"/>
            <a:r>
              <a:rPr lang="es-ES_tradnl" sz="2000" dirty="0"/>
              <a:t>Codificación automática. </a:t>
            </a:r>
            <a:endParaRPr lang="es-ES_tradnl" sz="2000" dirty="0" smtClean="0"/>
          </a:p>
          <a:p>
            <a:r>
              <a:rPr lang="es-ES_tradnl" sz="1800" dirty="0" smtClean="0"/>
              <a:t>INDUCTIVAMENTE </a:t>
            </a:r>
            <a:r>
              <a:rPr lang="es-ES_tradnl" sz="1800" dirty="0"/>
              <a:t>a partir de los propios </a:t>
            </a:r>
            <a:r>
              <a:rPr lang="es-ES_tradnl" sz="1800" dirty="0" smtClean="0"/>
              <a:t>datos</a:t>
            </a:r>
            <a:r>
              <a:rPr lang="es-ES_tradnl" sz="1800" dirty="0"/>
              <a:t>:</a:t>
            </a:r>
            <a:endParaRPr lang="es-ES_tradnl" sz="1800" dirty="0" smtClean="0"/>
          </a:p>
          <a:p>
            <a:pPr lvl="1"/>
            <a:r>
              <a:rPr lang="es-ES_tradnl" dirty="0" smtClean="0"/>
              <a:t>Al </a:t>
            </a:r>
            <a:r>
              <a:rPr lang="es-ES_tradnl" dirty="0"/>
              <a:t>examinar los datos nos preguntaríamos por el tópico capaz de cubrir cada unidad, generando así una categoría</a:t>
            </a:r>
            <a:r>
              <a:rPr lang="es-ES_tradnl" dirty="0" smtClean="0"/>
              <a:t>.</a:t>
            </a:r>
          </a:p>
          <a:p>
            <a:pPr lvl="1"/>
            <a:r>
              <a:rPr lang="es-ES_tradnl" dirty="0" smtClean="0"/>
              <a:t>Posteriores </a:t>
            </a:r>
            <a:r>
              <a:rPr lang="es-ES_tradnl" dirty="0"/>
              <a:t>comparaciones entre los datos agrupados bajo un mismo tópico o entre tópicos permitirían refinar las categorías </a:t>
            </a:r>
            <a:r>
              <a:rPr lang="es-ES_tradnl" dirty="0" smtClean="0"/>
              <a:t>emergentes</a:t>
            </a:r>
            <a:r>
              <a:rPr lang="es-ES_tradnl" sz="2000" dirty="0"/>
              <a:t>.</a:t>
            </a:r>
          </a:p>
          <a:p>
            <a:pPr marL="342900" lvl="1" indent="-342900">
              <a:buFont typeface="Arial" pitchFamily="34" charset="0"/>
              <a:buChar char="•"/>
            </a:pPr>
            <a:endParaRPr lang="es-ES_tradnl" dirty="0"/>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27</a:t>
            </a:fld>
            <a:endParaRPr lang="en-US"/>
          </a:p>
        </p:txBody>
      </p:sp>
    </p:spTree>
    <p:extLst>
      <p:ext uri="{BB962C8B-B14F-4D97-AF65-F5344CB8AC3E}">
        <p14:creationId xmlns:p14="http://schemas.microsoft.com/office/powerpoint/2010/main" val="1082872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Reducción de datos</a:t>
            </a:r>
            <a:endParaRPr lang="es-ES" dirty="0"/>
          </a:p>
        </p:txBody>
      </p:sp>
      <p:sp>
        <p:nvSpPr>
          <p:cNvPr id="3" name="Marcador de contenido 2"/>
          <p:cNvSpPr>
            <a:spLocks noGrp="1"/>
          </p:cNvSpPr>
          <p:nvPr>
            <p:ph idx="1"/>
          </p:nvPr>
        </p:nvSpPr>
        <p:spPr>
          <a:xfrm>
            <a:off x="467544" y="1556792"/>
            <a:ext cx="8424936" cy="4968552"/>
          </a:xfrm>
        </p:spPr>
        <p:txBody>
          <a:bodyPr>
            <a:normAutofit fontScale="92500" lnSpcReduction="20000"/>
          </a:bodyPr>
          <a:lstStyle/>
          <a:p>
            <a:pPr marL="342900" lvl="1" indent="-342900">
              <a:buFont typeface="Arial" pitchFamily="34" charset="0"/>
              <a:buChar char="•"/>
            </a:pPr>
            <a:r>
              <a:rPr lang="es-ES_tradnl" sz="2200" dirty="0" smtClean="0"/>
              <a:t>Las categorías y sistemas de categorías también son el resultado de la combinación </a:t>
            </a:r>
            <a:r>
              <a:rPr lang="es-ES_tradnl" sz="2200" dirty="0"/>
              <a:t>de procedimientos deductivos e </a:t>
            </a:r>
            <a:r>
              <a:rPr lang="es-ES_tradnl" sz="2200" dirty="0" smtClean="0"/>
              <a:t>inductivos:</a:t>
            </a:r>
          </a:p>
          <a:p>
            <a:pPr marL="742950" lvl="2" indent="-342900"/>
            <a:r>
              <a:rPr lang="es-ES_tradnl" dirty="0" smtClean="0"/>
              <a:t>A partir </a:t>
            </a:r>
            <a:r>
              <a:rPr lang="es-ES_tradnl" dirty="0"/>
              <a:t>de unas categorías a priori se producen modificaciones para adaptarlas al conjunto de datos a que están siendo aplicadas. </a:t>
            </a:r>
          </a:p>
          <a:p>
            <a:r>
              <a:rPr lang="es-ES_tradnl" dirty="0" smtClean="0"/>
              <a:t>La categorización puede </a:t>
            </a:r>
            <a:r>
              <a:rPr lang="es-ES_tradnl" dirty="0"/>
              <a:t>llevarse a cabo en diferentes momentos de la </a:t>
            </a:r>
            <a:r>
              <a:rPr lang="es-ES_tradnl" dirty="0" smtClean="0"/>
              <a:t>investigación:</a:t>
            </a:r>
          </a:p>
          <a:p>
            <a:pPr lvl="1"/>
            <a:r>
              <a:rPr lang="es-ES_tradnl" dirty="0"/>
              <a:t>C</a:t>
            </a:r>
            <a:r>
              <a:rPr lang="es-ES_tradnl" dirty="0" smtClean="0"/>
              <a:t>ódigos </a:t>
            </a:r>
            <a:r>
              <a:rPr lang="es-ES_tradnl" i="1" dirty="0" smtClean="0"/>
              <a:t>descriptivos</a:t>
            </a:r>
            <a:r>
              <a:rPr lang="es-ES_tradnl" dirty="0" smtClean="0"/>
              <a:t> </a:t>
            </a:r>
            <a:r>
              <a:rPr lang="es-ES_tradnl" dirty="0"/>
              <a:t>que atribuyen una unidad a una clase de fenómenos y son utilizados en un primer momento de la </a:t>
            </a:r>
            <a:r>
              <a:rPr lang="es-ES_tradnl" dirty="0" smtClean="0"/>
              <a:t>codificación.</a:t>
            </a:r>
          </a:p>
          <a:p>
            <a:pPr lvl="1"/>
            <a:r>
              <a:rPr lang="es-ES_tradnl" dirty="0"/>
              <a:t>C</a:t>
            </a:r>
            <a:r>
              <a:rPr lang="es-ES_tradnl" dirty="0" smtClean="0"/>
              <a:t>ódigos </a:t>
            </a:r>
            <a:r>
              <a:rPr lang="es-ES_tradnl" dirty="0"/>
              <a:t>con un mayor contenido inferencial (</a:t>
            </a:r>
            <a:r>
              <a:rPr lang="es-ES_tradnl" i="1" dirty="0" smtClean="0"/>
              <a:t>interpretativos </a:t>
            </a:r>
            <a:r>
              <a:rPr lang="es-ES_tradnl" i="1" dirty="0"/>
              <a:t>y explicativos</a:t>
            </a:r>
            <a:r>
              <a:rPr lang="es-ES_tradnl" dirty="0"/>
              <a:t>) utilizados posteriormente. </a:t>
            </a:r>
            <a:endParaRPr lang="es-ES_tradnl" dirty="0" smtClean="0"/>
          </a:p>
          <a:p>
            <a:r>
              <a:rPr lang="es-ES_tradnl" dirty="0"/>
              <a:t>L</a:t>
            </a:r>
            <a:r>
              <a:rPr lang="es-ES_tradnl" dirty="0" smtClean="0"/>
              <a:t>os </a:t>
            </a:r>
            <a:r>
              <a:rPr lang="es-ES_tradnl" dirty="0"/>
              <a:t>sistemas de categorías no son </a:t>
            </a:r>
            <a:r>
              <a:rPr lang="es-ES_tradnl" dirty="0" smtClean="0"/>
              <a:t>únicos, mediante </a:t>
            </a:r>
            <a:r>
              <a:rPr lang="es-ES_tradnl" dirty="0"/>
              <a:t>las categorías </a:t>
            </a:r>
            <a:r>
              <a:rPr lang="es-ES_tradnl" dirty="0" smtClean="0"/>
              <a:t>buscamos extraer </a:t>
            </a:r>
            <a:r>
              <a:rPr lang="es-ES_tradnl" dirty="0"/>
              <a:t>distinciones y </a:t>
            </a:r>
            <a:r>
              <a:rPr lang="es-ES_tradnl" dirty="0" smtClean="0"/>
              <a:t>nombrarlas </a:t>
            </a:r>
            <a:r>
              <a:rPr lang="es-ES_tradnl" dirty="0"/>
              <a:t>en varias dimensiones </a:t>
            </a:r>
            <a:r>
              <a:rPr lang="es-ES_tradnl" dirty="0" smtClean="0"/>
              <a:t>independientes</a:t>
            </a:r>
          </a:p>
          <a:p>
            <a:pPr lvl="1"/>
            <a:r>
              <a:rPr lang="es-ES_tradnl" dirty="0" smtClean="0"/>
              <a:t>Según </a:t>
            </a:r>
            <a:r>
              <a:rPr lang="es-ES_tradnl" dirty="0"/>
              <a:t>el aspecto en que nos fijemos, un texto puede ser categorizado de distinto modo.</a:t>
            </a:r>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28</a:t>
            </a:fld>
            <a:endParaRPr lang="en-US"/>
          </a:p>
        </p:txBody>
      </p:sp>
    </p:spTree>
    <p:extLst>
      <p:ext uri="{BB962C8B-B14F-4D97-AF65-F5344CB8AC3E}">
        <p14:creationId xmlns:p14="http://schemas.microsoft.com/office/powerpoint/2010/main" val="4213415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Reducción de datos</a:t>
            </a:r>
            <a:endParaRPr lang="es-ES" dirty="0"/>
          </a:p>
        </p:txBody>
      </p:sp>
      <p:sp>
        <p:nvSpPr>
          <p:cNvPr id="3" name="Marcador de contenido 2"/>
          <p:cNvSpPr>
            <a:spLocks noGrp="1"/>
          </p:cNvSpPr>
          <p:nvPr>
            <p:ph idx="1"/>
          </p:nvPr>
        </p:nvSpPr>
        <p:spPr>
          <a:xfrm>
            <a:off x="467544" y="1556792"/>
            <a:ext cx="8496944" cy="5040560"/>
          </a:xfrm>
        </p:spPr>
        <p:txBody>
          <a:bodyPr>
            <a:normAutofit/>
          </a:bodyPr>
          <a:lstStyle/>
          <a:p>
            <a:pPr marL="457200" indent="-457200">
              <a:buFont typeface="+mj-lt"/>
              <a:buAutoNum type="arabicPeriod" startAt="3"/>
            </a:pPr>
            <a:r>
              <a:rPr lang="es-ES" dirty="0">
                <a:solidFill>
                  <a:srgbClr val="C00000"/>
                </a:solidFill>
                <a:latin typeface="+mj-lt"/>
                <a:ea typeface="+mj-ea"/>
                <a:cs typeface="+mj-cs"/>
              </a:rPr>
              <a:t>Síntesis y agrupamiento</a:t>
            </a:r>
            <a:r>
              <a:rPr lang="es-ES" dirty="0" smtClean="0"/>
              <a:t>.</a:t>
            </a:r>
          </a:p>
          <a:p>
            <a:pPr marL="349250" lvl="1"/>
            <a:r>
              <a:rPr lang="es-ES_tradnl" dirty="0"/>
              <a:t>L</a:t>
            </a:r>
            <a:r>
              <a:rPr lang="es-ES_tradnl" dirty="0" smtClean="0"/>
              <a:t>a </a:t>
            </a:r>
            <a:r>
              <a:rPr lang="es-ES_tradnl" i="1" dirty="0"/>
              <a:t>síntesis </a:t>
            </a:r>
            <a:r>
              <a:rPr lang="es-ES_tradnl" dirty="0"/>
              <a:t>permite realizar un </a:t>
            </a:r>
            <a:r>
              <a:rPr lang="es-ES_tradnl" i="1" dirty="0"/>
              <a:t>agrupamiento</a:t>
            </a:r>
            <a:r>
              <a:rPr lang="es-ES_tradnl" dirty="0"/>
              <a:t> físico en el que se reúnen todas las unidades que forman parte de la misma </a:t>
            </a:r>
            <a:r>
              <a:rPr lang="es-ES_tradnl" dirty="0" smtClean="0"/>
              <a:t>categoría.</a:t>
            </a:r>
          </a:p>
          <a:p>
            <a:pPr marL="803275" lvl="2">
              <a:tabLst>
                <a:tab pos="984250" algn="l"/>
              </a:tabLst>
            </a:pPr>
            <a:r>
              <a:rPr lang="es-ES_tradnl" dirty="0"/>
              <a:t>La obtención de estadísticos de tendencia central supone procesos de </a:t>
            </a:r>
            <a:r>
              <a:rPr lang="es-ES_tradnl" dirty="0" smtClean="0"/>
              <a:t>síntesis.</a:t>
            </a:r>
          </a:p>
          <a:p>
            <a:pPr marL="803275" lvl="2">
              <a:tabLst>
                <a:tab pos="984250" algn="l"/>
              </a:tabLst>
            </a:pPr>
            <a:r>
              <a:rPr lang="es-ES_tradnl" dirty="0" smtClean="0"/>
              <a:t>En </a:t>
            </a:r>
            <a:r>
              <a:rPr lang="es-ES_tradnl" dirty="0"/>
              <a:t>el caso de los datos cualitativos transformados en valores numéricos, la unión de modalidades de variables supone una operación de </a:t>
            </a:r>
            <a:r>
              <a:rPr lang="es-ES_tradnl" dirty="0" smtClean="0"/>
              <a:t>agrupamiento.</a:t>
            </a:r>
          </a:p>
          <a:p>
            <a:pPr marL="803275" lvl="2">
              <a:tabLst>
                <a:tab pos="984250" algn="l"/>
              </a:tabLst>
            </a:pPr>
            <a:r>
              <a:rPr lang="es-ES_tradnl" dirty="0" err="1" smtClean="0"/>
              <a:t>Metacódigos</a:t>
            </a:r>
            <a:r>
              <a:rPr lang="es-ES_tradnl" dirty="0" smtClean="0"/>
              <a:t> y </a:t>
            </a:r>
            <a:r>
              <a:rPr lang="es-ES_tradnl" dirty="0" err="1" smtClean="0"/>
              <a:t>metacategorías</a:t>
            </a:r>
            <a:r>
              <a:rPr lang="es-ES_tradnl" dirty="0" smtClean="0"/>
              <a:t>. </a:t>
            </a:r>
          </a:p>
          <a:p>
            <a:pPr marL="349250" lvl="1">
              <a:tabLst>
                <a:tab pos="804863" algn="l"/>
              </a:tabLst>
            </a:pPr>
            <a:r>
              <a:rPr lang="es-ES_tradnl" dirty="0" smtClean="0"/>
              <a:t>Procedimientos de </a:t>
            </a:r>
            <a:r>
              <a:rPr lang="es-ES_tradnl" i="1" dirty="0" smtClean="0"/>
              <a:t>agrupación automática </a:t>
            </a:r>
            <a:r>
              <a:rPr lang="es-ES_tradnl" dirty="0" smtClean="0"/>
              <a:t>de palabras:</a:t>
            </a:r>
          </a:p>
          <a:p>
            <a:pPr marL="803275" lvl="2"/>
            <a:r>
              <a:rPr lang="es-ES_tradnl" i="1" dirty="0" smtClean="0"/>
              <a:t>Sistemas a priori</a:t>
            </a:r>
            <a:r>
              <a:rPr lang="es-ES_tradnl" dirty="0" smtClean="0"/>
              <a:t>: Implican diccionarios de análisis de contenido,  localización por el ordenador de palabras agrupadas bajo un mismo concepto</a:t>
            </a:r>
            <a:r>
              <a:rPr lang="es-ES_tradnl" dirty="0"/>
              <a:t> </a:t>
            </a:r>
            <a:r>
              <a:rPr lang="es-ES_tradnl" dirty="0" smtClean="0"/>
              <a:t>y frecuencia de la aparición en las unidades consideradas. </a:t>
            </a:r>
          </a:p>
          <a:p>
            <a:pPr marL="803275" lvl="2"/>
            <a:r>
              <a:rPr lang="es-ES_tradnl" i="1" dirty="0" smtClean="0"/>
              <a:t>Sistemas empíricos</a:t>
            </a:r>
            <a:r>
              <a:rPr lang="es-ES_tradnl" dirty="0" smtClean="0"/>
              <a:t>: agrupan automáticamente palabras sin categorías preestablecidas. Surgen </a:t>
            </a:r>
            <a:r>
              <a:rPr lang="es-ES_tradnl" dirty="0"/>
              <a:t>mediante procedimientos estadísticos como los análisis factoriales o los análisis de conglomerados </a:t>
            </a:r>
          </a:p>
          <a:p>
            <a:pPr lvl="1"/>
            <a:endParaRPr lang="es-ES_tradnl"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29</a:t>
            </a:fld>
            <a:endParaRPr lang="en-US"/>
          </a:p>
        </p:txBody>
      </p:sp>
    </p:spTree>
    <p:extLst>
      <p:ext uri="{BB962C8B-B14F-4D97-AF65-F5344CB8AC3E}">
        <p14:creationId xmlns:p14="http://schemas.microsoft.com/office/powerpoint/2010/main" val="1852796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Definición de conceptos</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3</a:t>
            </a:fld>
            <a:endParaRPr lang="en-US"/>
          </a:p>
        </p:txBody>
      </p:sp>
    </p:spTree>
    <p:extLst>
      <p:ext uri="{BB962C8B-B14F-4D97-AF65-F5344CB8AC3E}">
        <p14:creationId xmlns:p14="http://schemas.microsoft.com/office/powerpoint/2010/main" val="290122738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Disposición y transformación de los datos</a:t>
            </a:r>
            <a:r>
              <a:rPr lang="es-ES_tradnl" sz="2900" kern="1200" dirty="0">
                <a:solidFill>
                  <a:srgbClr val="C00000"/>
                </a:solidFill>
                <a:latin typeface="+mj-lt"/>
                <a:ea typeface="+mj-ea"/>
                <a:cs typeface="+mj-cs"/>
              </a:rPr>
              <a:t/>
            </a:r>
            <a:br>
              <a:rPr lang="es-ES_tradnl" sz="2900" kern="1200" dirty="0">
                <a:solidFill>
                  <a:srgbClr val="C00000"/>
                </a:solidFill>
                <a:latin typeface="+mj-lt"/>
                <a:ea typeface="+mj-ea"/>
                <a:cs typeface="+mj-cs"/>
              </a:rPr>
            </a:b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30</a:t>
            </a:fld>
            <a:endParaRPr lang="en-US"/>
          </a:p>
        </p:txBody>
      </p:sp>
    </p:spTree>
    <p:extLst>
      <p:ext uri="{BB962C8B-B14F-4D97-AF65-F5344CB8AC3E}">
        <p14:creationId xmlns:p14="http://schemas.microsoft.com/office/powerpoint/2010/main" val="236158627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Disposición y transformación de los datos</a:t>
            </a:r>
            <a:endParaRPr lang="es-ES" dirty="0"/>
          </a:p>
        </p:txBody>
      </p:sp>
      <p:sp>
        <p:nvSpPr>
          <p:cNvPr id="3" name="Marcador de contenido 2"/>
          <p:cNvSpPr>
            <a:spLocks noGrp="1"/>
          </p:cNvSpPr>
          <p:nvPr>
            <p:ph idx="1"/>
          </p:nvPr>
        </p:nvSpPr>
        <p:spPr/>
        <p:txBody>
          <a:bodyPr/>
          <a:lstStyle/>
          <a:p>
            <a:r>
              <a:rPr lang="es-ES" dirty="0" smtClean="0"/>
              <a:t>Son necesarias porque:</a:t>
            </a:r>
          </a:p>
          <a:p>
            <a:pPr marL="857250" lvl="1" indent="-457200">
              <a:buFont typeface="+mj-lt"/>
              <a:buAutoNum type="alphaLcParenR"/>
            </a:pPr>
            <a:r>
              <a:rPr lang="es-ES_tradnl" dirty="0"/>
              <a:t>L</a:t>
            </a:r>
            <a:r>
              <a:rPr lang="es-ES_tradnl" dirty="0" smtClean="0"/>
              <a:t>os </a:t>
            </a:r>
            <a:r>
              <a:rPr lang="es-ES_tradnl" dirty="0"/>
              <a:t>datos de este tipo no son recogidos siguiendo, en una secuencia lineal, a los problemas de la investigación, sino en función de la interacción del investigador y el informante o el contexto de </a:t>
            </a:r>
            <a:r>
              <a:rPr lang="es-ES_tradnl" dirty="0" smtClean="0"/>
              <a:t>estudio.</a:t>
            </a:r>
          </a:p>
          <a:p>
            <a:pPr marL="857250" lvl="1" indent="-457200">
              <a:buFont typeface="+mj-lt"/>
              <a:buAutoNum type="alphaLcParenR"/>
            </a:pPr>
            <a:r>
              <a:rPr lang="es-ES_tradnl" dirty="0"/>
              <a:t>L</a:t>
            </a:r>
            <a:r>
              <a:rPr lang="es-ES_tradnl" dirty="0" smtClean="0"/>
              <a:t>os </a:t>
            </a:r>
            <a:r>
              <a:rPr lang="es-ES_tradnl" dirty="0"/>
              <a:t>textos narrativos resultan dispersos, ofrecen una visión secuencial de hechos simultáneos, dificultan el examen de varias variables a la vez y están vagamente </a:t>
            </a:r>
            <a:r>
              <a:rPr lang="es-ES_tradnl" dirty="0" smtClean="0"/>
              <a:t>ordenados.</a:t>
            </a:r>
          </a:p>
          <a:p>
            <a:pPr marL="857250" lvl="1" indent="-457200">
              <a:buFont typeface="+mj-lt"/>
              <a:buAutoNum type="alphaLcParenR"/>
            </a:pPr>
            <a:r>
              <a:rPr lang="es-ES_tradnl" dirty="0"/>
              <a:t>Cuando los datos cualitativos se transforman numéricamente el analista también se encuentra ante dificultades para estudiar directamente dichos </a:t>
            </a:r>
            <a:r>
              <a:rPr lang="es-ES_tradnl" dirty="0" smtClean="0"/>
              <a:t>datos.</a:t>
            </a:r>
          </a:p>
          <a:p>
            <a:r>
              <a:rPr lang="es-ES_tradnl" dirty="0"/>
              <a:t>F</a:t>
            </a:r>
            <a:r>
              <a:rPr lang="es-ES_tradnl" dirty="0" smtClean="0"/>
              <a:t>acilitan </a:t>
            </a:r>
            <a:r>
              <a:rPr lang="es-ES_tradnl" dirty="0"/>
              <a:t>el examen y la comprensión de los datos, permitiendo extraer conclusiones, y condicionando posteriores decisiones en el proceso de análisis. </a:t>
            </a:r>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31</a:t>
            </a:fld>
            <a:endParaRPr lang="en-US"/>
          </a:p>
        </p:txBody>
      </p:sp>
    </p:spTree>
    <p:extLst>
      <p:ext uri="{BB962C8B-B14F-4D97-AF65-F5344CB8AC3E}">
        <p14:creationId xmlns:p14="http://schemas.microsoft.com/office/powerpoint/2010/main" val="2749653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Disposición y transformación de los datos</a:t>
            </a:r>
            <a:endParaRPr lang="es-ES" dirty="0"/>
          </a:p>
        </p:txBody>
      </p:sp>
      <p:sp>
        <p:nvSpPr>
          <p:cNvPr id="3" name="Marcador de contenido 2"/>
          <p:cNvSpPr>
            <a:spLocks noGrp="1"/>
          </p:cNvSpPr>
          <p:nvPr>
            <p:ph idx="1"/>
          </p:nvPr>
        </p:nvSpPr>
        <p:spPr/>
        <p:txBody>
          <a:bodyPr>
            <a:normAutofit lnSpcReduction="10000"/>
          </a:bodyPr>
          <a:lstStyle/>
          <a:p>
            <a:pPr marL="457200" indent="-457200">
              <a:buFont typeface="+mj-lt"/>
              <a:buAutoNum type="arabicPeriod"/>
            </a:pPr>
            <a:r>
              <a:rPr lang="es-ES_tradnl" dirty="0">
                <a:solidFill>
                  <a:srgbClr val="C00000"/>
                </a:solidFill>
                <a:latin typeface="+mj-lt"/>
                <a:ea typeface="+mj-ea"/>
                <a:cs typeface="+mj-cs"/>
              </a:rPr>
              <a:t>Disposición</a:t>
            </a:r>
            <a:r>
              <a:rPr lang="es-ES_tradnl" dirty="0" smtClean="0"/>
              <a:t>: supone </a:t>
            </a:r>
            <a:r>
              <a:rPr lang="es-ES_tradnl" dirty="0"/>
              <a:t>organizar los datos, presentándolos en alguna forma espacial ordenada, de tal modo que se simplifique la información y se posibilite su </a:t>
            </a:r>
            <a:r>
              <a:rPr lang="es-ES_tradnl" dirty="0" smtClean="0"/>
              <a:t>procesamiento </a:t>
            </a:r>
            <a:r>
              <a:rPr lang="es-ES_tradnl" dirty="0"/>
              <a:t>posterior. </a:t>
            </a:r>
            <a:endParaRPr lang="es-ES_tradnl" dirty="0" smtClean="0"/>
          </a:p>
          <a:p>
            <a:r>
              <a:rPr lang="es-ES_tradnl" dirty="0"/>
              <a:t>P</a:t>
            </a:r>
            <a:r>
              <a:rPr lang="es-ES_tradnl" dirty="0" smtClean="0"/>
              <a:t>rocedimientos </a:t>
            </a:r>
            <a:r>
              <a:rPr lang="es-ES_tradnl" dirty="0"/>
              <a:t>aplicables a la </a:t>
            </a:r>
            <a:r>
              <a:rPr lang="es-ES_tradnl" dirty="0" smtClean="0"/>
              <a:t>disposición de los datos:</a:t>
            </a:r>
          </a:p>
          <a:p>
            <a:pPr lvl="1"/>
            <a:r>
              <a:rPr lang="es-ES" dirty="0" smtClean="0"/>
              <a:t>Tablas numéricas:</a:t>
            </a:r>
          </a:p>
          <a:p>
            <a:pPr lvl="2"/>
            <a:r>
              <a:rPr lang="es-ES" dirty="0" smtClean="0"/>
              <a:t>Tablas de contingencia.</a:t>
            </a:r>
          </a:p>
          <a:p>
            <a:pPr lvl="2"/>
            <a:r>
              <a:rPr lang="es-ES" dirty="0" smtClean="0"/>
              <a:t>Tablas de incidencia (presencia-ausencia).</a:t>
            </a:r>
          </a:p>
          <a:p>
            <a:pPr lvl="2"/>
            <a:r>
              <a:rPr lang="es-ES" dirty="0" smtClean="0"/>
              <a:t>Tablas de valores numéricas.</a:t>
            </a:r>
            <a:endParaRPr lang="es-ES" dirty="0"/>
          </a:p>
          <a:p>
            <a:pPr lvl="1"/>
            <a:r>
              <a:rPr lang="es-ES_tradnl" dirty="0" smtClean="0"/>
              <a:t>Gráficos:</a:t>
            </a:r>
          </a:p>
          <a:p>
            <a:pPr lvl="2"/>
            <a:r>
              <a:rPr lang="es-ES_tradnl" dirty="0" smtClean="0"/>
              <a:t>Diagramas de barras, sectores circulares, tallo y hojas, matrices.</a:t>
            </a:r>
          </a:p>
          <a:p>
            <a:pPr lvl="2"/>
            <a:r>
              <a:rPr lang="es-ES_tradnl" dirty="0" smtClean="0"/>
              <a:t>Análisis factorial de correspondencias (ejes factoriales), análisis de conglomerados (</a:t>
            </a:r>
            <a:r>
              <a:rPr lang="es-ES_tradnl" dirty="0" err="1" smtClean="0"/>
              <a:t>dendogramas</a:t>
            </a:r>
            <a:r>
              <a:rPr lang="es-ES_tradnl" dirty="0" smtClean="0"/>
              <a:t>).</a:t>
            </a:r>
          </a:p>
          <a:p>
            <a:pPr lvl="2"/>
            <a:endParaRPr lang="es-ES_tradnl"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32</a:t>
            </a:fld>
            <a:endParaRPr lang="en-US"/>
          </a:p>
        </p:txBody>
      </p:sp>
    </p:spTree>
    <p:extLst>
      <p:ext uri="{BB962C8B-B14F-4D97-AF65-F5344CB8AC3E}">
        <p14:creationId xmlns:p14="http://schemas.microsoft.com/office/powerpoint/2010/main" val="40926979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Disposición y transformación de los datos</a:t>
            </a:r>
            <a:endParaRPr lang="es-ES" dirty="0"/>
          </a:p>
        </p:txBody>
      </p:sp>
      <p:sp>
        <p:nvSpPr>
          <p:cNvPr id="3" name="Marcador de contenido 2"/>
          <p:cNvSpPr>
            <a:spLocks noGrp="1"/>
          </p:cNvSpPr>
          <p:nvPr>
            <p:ph idx="1"/>
          </p:nvPr>
        </p:nvSpPr>
        <p:spPr/>
        <p:txBody>
          <a:bodyPr>
            <a:normAutofit/>
          </a:bodyPr>
          <a:lstStyle/>
          <a:p>
            <a:r>
              <a:rPr lang="es-ES_tradnl" dirty="0" smtClean="0"/>
              <a:t>Procedimientos </a:t>
            </a:r>
            <a:r>
              <a:rPr lang="es-ES_tradnl" dirty="0"/>
              <a:t>aplicables a la </a:t>
            </a:r>
            <a:r>
              <a:rPr lang="es-ES_tradnl" dirty="0" smtClean="0"/>
              <a:t>disposición de los datos:</a:t>
            </a:r>
          </a:p>
          <a:p>
            <a:pPr lvl="1"/>
            <a:r>
              <a:rPr lang="es-ES" dirty="0" smtClean="0"/>
              <a:t>Modelado gráfico: taxonomías, diagrama de árbol y diagrama de caja.</a:t>
            </a:r>
          </a:p>
          <a:p>
            <a:pPr lvl="1"/>
            <a:r>
              <a:rPr lang="es-ES" dirty="0" smtClean="0"/>
              <a:t>Matrices: tablas de doble entrada.</a:t>
            </a:r>
          </a:p>
          <a:p>
            <a:pPr lvl="1"/>
            <a:r>
              <a:rPr lang="es-ES" dirty="0" smtClean="0"/>
              <a:t>Sistemas de redes.</a:t>
            </a:r>
          </a:p>
          <a:p>
            <a:pPr lvl="1"/>
            <a:endParaRPr lang="es-ES" dirty="0" smtClean="0"/>
          </a:p>
          <a:p>
            <a:pPr lvl="2"/>
            <a:endParaRPr lang="es-ES_tradnl"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33</a:t>
            </a:fld>
            <a:endParaRPr lang="en-US"/>
          </a:p>
        </p:txBody>
      </p:sp>
    </p:spTree>
    <p:extLst>
      <p:ext uri="{BB962C8B-B14F-4D97-AF65-F5344CB8AC3E}">
        <p14:creationId xmlns:p14="http://schemas.microsoft.com/office/powerpoint/2010/main" val="1814507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Disposición y transformación de los datos</a:t>
            </a:r>
            <a:endParaRPr lang="es-ES" dirty="0"/>
          </a:p>
        </p:txBody>
      </p:sp>
      <p:sp>
        <p:nvSpPr>
          <p:cNvPr id="3" name="Marcador de contenido 2"/>
          <p:cNvSpPr>
            <a:spLocks noGrp="1"/>
          </p:cNvSpPr>
          <p:nvPr>
            <p:ph idx="1"/>
          </p:nvPr>
        </p:nvSpPr>
        <p:spPr>
          <a:xfrm>
            <a:off x="467544" y="1556792"/>
            <a:ext cx="8229600" cy="4968552"/>
          </a:xfrm>
        </p:spPr>
        <p:txBody>
          <a:bodyPr>
            <a:normAutofit lnSpcReduction="10000"/>
          </a:bodyPr>
          <a:lstStyle/>
          <a:p>
            <a:pPr marL="457200" indent="-457200">
              <a:buFont typeface="+mj-lt"/>
              <a:buAutoNum type="arabicPeriod" startAt="2"/>
            </a:pPr>
            <a:r>
              <a:rPr lang="es-ES_tradnl" dirty="0">
                <a:solidFill>
                  <a:srgbClr val="C00000"/>
                </a:solidFill>
                <a:latin typeface="+mj-lt"/>
                <a:ea typeface="+mj-ea"/>
                <a:cs typeface="+mj-cs"/>
              </a:rPr>
              <a:t>Transformación:</a:t>
            </a:r>
            <a:r>
              <a:rPr lang="es-ES_tradnl" dirty="0" smtClean="0"/>
              <a:t> Cuando </a:t>
            </a:r>
            <a:r>
              <a:rPr lang="es-ES_tradnl" dirty="0"/>
              <a:t>la disposición de los datos no sólo implica un cambio en la forma de presentarlos espacialmente sino también una modificación del lenguaje, hablamos de transformación de los </a:t>
            </a:r>
            <a:r>
              <a:rPr lang="es-ES_tradnl" dirty="0" smtClean="0"/>
              <a:t>datos</a:t>
            </a:r>
          </a:p>
          <a:p>
            <a:pPr lvl="1"/>
            <a:r>
              <a:rPr lang="es-ES_tradnl" dirty="0"/>
              <a:t>P</a:t>
            </a:r>
            <a:r>
              <a:rPr lang="es-ES_tradnl" dirty="0" smtClean="0"/>
              <a:t>ermiten </a:t>
            </a:r>
            <a:r>
              <a:rPr lang="es-ES_tradnl" dirty="0"/>
              <a:t>pasar de una expresión verbal de los datos a una expresión numérica, o bien de cualquiera de estas formas de expresión a una de tipo gráfico. </a:t>
            </a:r>
            <a:endParaRPr lang="es-ES_tradnl" dirty="0" smtClean="0"/>
          </a:p>
          <a:p>
            <a:pPr lvl="1"/>
            <a:r>
              <a:rPr lang="es-ES_tradnl" dirty="0" smtClean="0"/>
              <a:t>Se </a:t>
            </a:r>
            <a:r>
              <a:rPr lang="es-ES_tradnl" dirty="0"/>
              <a:t>realizan transformaciones cuando contamos códigos, palabras, segmentos de palabras,... y proseguimos el análisis a partir del recuento efectuado y no de la forma verbal en que aparecían los datos. </a:t>
            </a:r>
            <a:endParaRPr lang="es-ES_tradnl" dirty="0" smtClean="0"/>
          </a:p>
          <a:p>
            <a:pPr lvl="1"/>
            <a:r>
              <a:rPr lang="es-ES_tradnl" dirty="0" smtClean="0"/>
              <a:t>También </a:t>
            </a:r>
            <a:r>
              <a:rPr lang="es-ES_tradnl" dirty="0"/>
              <a:t>son ejemplos de transformación aquellos procedimientos de disposición que implican una expresión gráfica de los datos (histogramas, modelos gráficos, representaciones taxonómicas). </a:t>
            </a:r>
            <a:endParaRPr lang="es-ES_tradnl" dirty="0" smtClean="0"/>
          </a:p>
          <a:p>
            <a:r>
              <a:rPr lang="es-ES_tradnl" dirty="0" smtClean="0"/>
              <a:t>Operaciones: Comparación y contextualización.</a:t>
            </a:r>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34</a:t>
            </a:fld>
            <a:endParaRPr lang="en-US"/>
          </a:p>
        </p:txBody>
      </p:sp>
    </p:spTree>
    <p:extLst>
      <p:ext uri="{BB962C8B-B14F-4D97-AF65-F5344CB8AC3E}">
        <p14:creationId xmlns:p14="http://schemas.microsoft.com/office/powerpoint/2010/main" val="3445779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Obtención de resultados y extracción de conclusiones</a:t>
            </a: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35</a:t>
            </a:fld>
            <a:endParaRPr lang="en-US"/>
          </a:p>
        </p:txBody>
      </p:sp>
    </p:spTree>
    <p:extLst>
      <p:ext uri="{BB962C8B-B14F-4D97-AF65-F5344CB8AC3E}">
        <p14:creationId xmlns:p14="http://schemas.microsoft.com/office/powerpoint/2010/main" val="88423297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Obtención de resultados y extracción de conclusiones </a:t>
            </a:r>
            <a:endParaRPr lang="es-ES" dirty="0"/>
          </a:p>
        </p:txBody>
      </p:sp>
      <p:sp>
        <p:nvSpPr>
          <p:cNvPr id="3" name="Marcador de contenido 2"/>
          <p:cNvSpPr>
            <a:spLocks noGrp="1"/>
          </p:cNvSpPr>
          <p:nvPr>
            <p:ph idx="1"/>
          </p:nvPr>
        </p:nvSpPr>
        <p:spPr/>
        <p:txBody>
          <a:bodyPr>
            <a:normAutofit/>
          </a:bodyPr>
          <a:lstStyle/>
          <a:p>
            <a:r>
              <a:rPr lang="es-ES" dirty="0" smtClean="0"/>
              <a:t>Obtener resultados: Supone </a:t>
            </a:r>
            <a:r>
              <a:rPr lang="es-ES_tradnl" dirty="0"/>
              <a:t>ensamblar de nuevo los elementos ya </a:t>
            </a:r>
            <a:r>
              <a:rPr lang="es-ES_tradnl" dirty="0" smtClean="0"/>
              <a:t>diferenciados </a:t>
            </a:r>
            <a:r>
              <a:rPr lang="es-ES_tradnl" dirty="0"/>
              <a:t>en el proceso analítico para reconstruir un todo estructurado y </a:t>
            </a:r>
            <a:r>
              <a:rPr lang="es-ES_tradnl" dirty="0" smtClean="0"/>
              <a:t>significativo.</a:t>
            </a:r>
          </a:p>
          <a:p>
            <a:pPr lvl="1"/>
            <a:r>
              <a:rPr lang="es-ES_tradnl" dirty="0" smtClean="0"/>
              <a:t>Los resultados son </a:t>
            </a:r>
            <a:r>
              <a:rPr lang="es-ES_tradnl" dirty="0"/>
              <a:t>extraídos por el investigador durante todo el proceso de recogida de datos y durante otros momentos del </a:t>
            </a:r>
            <a:r>
              <a:rPr lang="es-ES_tradnl" dirty="0" smtClean="0"/>
              <a:t>análisis; no son necesariamente el final del proceso de análisis.</a:t>
            </a:r>
          </a:p>
          <a:p>
            <a:pPr lvl="1"/>
            <a:r>
              <a:rPr lang="es-ES_tradnl" dirty="0"/>
              <a:t>L</a:t>
            </a:r>
            <a:r>
              <a:rPr lang="es-ES_tradnl" dirty="0" smtClean="0"/>
              <a:t>os </a:t>
            </a:r>
            <a:r>
              <a:rPr lang="es-ES_tradnl" dirty="0"/>
              <a:t>resultados se obtienen en función del modo en que se dispone y organiza la información, a partir del recuento o de la coocurrencia de determinados códigos. </a:t>
            </a:r>
            <a:endParaRPr lang="es-ES_tradnl" dirty="0" smtClean="0"/>
          </a:p>
          <a:p>
            <a:pPr lvl="1"/>
            <a:r>
              <a:rPr lang="es-ES_tradnl" dirty="0" smtClean="0"/>
              <a:t>Los </a:t>
            </a:r>
            <a:r>
              <a:rPr lang="es-ES_tradnl" dirty="0"/>
              <a:t>resultados también surgen a partir de una interpretación de los datos una vez reducidos y dispuestos en alguna </a:t>
            </a:r>
            <a:r>
              <a:rPr lang="es-ES_tradnl" dirty="0" smtClean="0"/>
              <a:t>forma. </a:t>
            </a:r>
            <a:endParaRPr lang="es-ES_tradnl" dirty="0"/>
          </a:p>
          <a:p>
            <a:endParaRPr lang="es-ES_tradnl" dirty="0" smtClean="0"/>
          </a:p>
          <a:p>
            <a:pPr marL="0" indent="0">
              <a:buNone/>
            </a:pPr>
            <a:endParaRPr lang="es-ES_tradnl"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36</a:t>
            </a:fld>
            <a:endParaRPr lang="en-US"/>
          </a:p>
        </p:txBody>
      </p:sp>
    </p:spTree>
    <p:extLst>
      <p:ext uri="{BB962C8B-B14F-4D97-AF65-F5344CB8AC3E}">
        <p14:creationId xmlns:p14="http://schemas.microsoft.com/office/powerpoint/2010/main" val="1183495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Obtención de resultados y extracción de conclusiones </a:t>
            </a:r>
          </a:p>
        </p:txBody>
      </p:sp>
      <p:sp>
        <p:nvSpPr>
          <p:cNvPr id="3" name="Marcador de contenido 2"/>
          <p:cNvSpPr>
            <a:spLocks noGrp="1"/>
          </p:cNvSpPr>
          <p:nvPr>
            <p:ph idx="1"/>
          </p:nvPr>
        </p:nvSpPr>
        <p:spPr>
          <a:xfrm>
            <a:off x="467544" y="1556792"/>
            <a:ext cx="8229600" cy="5112568"/>
          </a:xfrm>
        </p:spPr>
        <p:txBody>
          <a:bodyPr>
            <a:normAutofit/>
          </a:bodyPr>
          <a:lstStyle/>
          <a:p>
            <a:pPr marL="457200" indent="-457200">
              <a:buFont typeface="+mj-lt"/>
              <a:buAutoNum type="arabicPeriod"/>
            </a:pPr>
            <a:r>
              <a:rPr lang="es-ES" dirty="0">
                <a:solidFill>
                  <a:srgbClr val="C00000"/>
                </a:solidFill>
                <a:latin typeface="+mj-lt"/>
                <a:ea typeface="+mj-ea"/>
                <a:cs typeface="+mj-cs"/>
              </a:rPr>
              <a:t>Comparación</a:t>
            </a:r>
            <a:r>
              <a:rPr lang="es-ES" dirty="0" smtClean="0"/>
              <a:t>: </a:t>
            </a:r>
            <a:r>
              <a:rPr lang="es-ES_tradnl" dirty="0"/>
              <a:t>permite destacar las semejanzas y diferencias entre las unidades incluidas en una categoría, o entre distintas categorías, y hace posible la formulación de sus propiedades fundamentales, a partir de las cuales puede llegarse a una definición, ilustración y verificación de esa </a:t>
            </a:r>
            <a:r>
              <a:rPr lang="es-ES_tradnl" dirty="0" smtClean="0"/>
              <a:t>categoría.</a:t>
            </a:r>
          </a:p>
          <a:p>
            <a:pPr marL="857250" lvl="1" indent="-457200"/>
            <a:r>
              <a:rPr lang="es-ES_tradnl" dirty="0"/>
              <a:t>F</a:t>
            </a:r>
            <a:r>
              <a:rPr lang="es-ES_tradnl" dirty="0" smtClean="0"/>
              <a:t>acilita </a:t>
            </a:r>
            <a:r>
              <a:rPr lang="es-ES_tradnl" dirty="0"/>
              <a:t>la obtención de resultados a partir de </a:t>
            </a:r>
            <a:r>
              <a:rPr lang="es-ES_tradnl" dirty="0" smtClean="0"/>
              <a:t>la </a:t>
            </a:r>
            <a:r>
              <a:rPr lang="es-ES_tradnl" dirty="0"/>
              <a:t>comparación de filas o columnas de una </a:t>
            </a:r>
            <a:r>
              <a:rPr lang="es-ES_tradnl" dirty="0" smtClean="0"/>
              <a:t>matriz y de otras </a:t>
            </a:r>
            <a:r>
              <a:rPr lang="es-ES_tradnl" dirty="0"/>
              <a:t>figuras usadas para la presentación de los </a:t>
            </a:r>
            <a:r>
              <a:rPr lang="es-ES_tradnl" dirty="0" smtClean="0"/>
              <a:t>datos. </a:t>
            </a:r>
          </a:p>
          <a:p>
            <a:pPr marL="857250" lvl="1" indent="-457200"/>
            <a:r>
              <a:rPr lang="es-ES_tradnl" dirty="0"/>
              <a:t>Los resultados pueden emanar de la comparación con otros escenarios, casos, situaciones, etc. similares al </a:t>
            </a:r>
            <a:r>
              <a:rPr lang="es-ES_tradnl" dirty="0" smtClean="0"/>
              <a:t>estudiado, o con respecto </a:t>
            </a:r>
            <a:r>
              <a:rPr lang="es-ES_tradnl" dirty="0"/>
              <a:t>a un criterio particular (una meta u objetivo) o a una </a:t>
            </a:r>
            <a:r>
              <a:rPr lang="es-ES_tradnl" dirty="0" smtClean="0"/>
              <a:t>norma.</a:t>
            </a:r>
          </a:p>
          <a:p>
            <a:pPr marL="857250" lvl="1" indent="-457200"/>
            <a:r>
              <a:rPr lang="es-ES_tradnl" dirty="0" smtClean="0"/>
              <a:t>Los resultados también se obtienen a partir de la contextualización de los datos.    </a:t>
            </a:r>
          </a:p>
          <a:p>
            <a:pPr marL="457200" indent="-457200">
              <a:buFont typeface="+mj-lt"/>
              <a:buAutoNum type="arabicPeriod"/>
            </a:pPr>
            <a:endParaRPr lang="es-ES"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37</a:t>
            </a:fld>
            <a:endParaRPr lang="en-US"/>
          </a:p>
        </p:txBody>
      </p:sp>
    </p:spTree>
    <p:extLst>
      <p:ext uri="{BB962C8B-B14F-4D97-AF65-F5344CB8AC3E}">
        <p14:creationId xmlns:p14="http://schemas.microsoft.com/office/powerpoint/2010/main" val="41827218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Obtención de resultados y extracción de conclusiones </a:t>
            </a:r>
          </a:p>
        </p:txBody>
      </p:sp>
      <p:sp>
        <p:nvSpPr>
          <p:cNvPr id="3" name="Marcador de contenido 2"/>
          <p:cNvSpPr>
            <a:spLocks noGrp="1"/>
          </p:cNvSpPr>
          <p:nvPr>
            <p:ph idx="1"/>
          </p:nvPr>
        </p:nvSpPr>
        <p:spPr>
          <a:xfrm>
            <a:off x="467544" y="1556792"/>
            <a:ext cx="8229600" cy="5112568"/>
          </a:xfrm>
        </p:spPr>
        <p:txBody>
          <a:bodyPr>
            <a:normAutofit/>
          </a:bodyPr>
          <a:lstStyle/>
          <a:p>
            <a:pPr marL="457200" indent="-457200">
              <a:buFont typeface="+mj-lt"/>
              <a:buAutoNum type="arabicPeriod" startAt="2"/>
            </a:pPr>
            <a:r>
              <a:rPr lang="es-ES" dirty="0" smtClean="0">
                <a:solidFill>
                  <a:srgbClr val="C00000"/>
                </a:solidFill>
                <a:latin typeface="+mj-lt"/>
                <a:ea typeface="+mj-ea"/>
                <a:cs typeface="+mj-cs"/>
              </a:rPr>
              <a:t>Extracción de conclusiones</a:t>
            </a:r>
            <a:r>
              <a:rPr lang="es-ES" dirty="0" smtClean="0"/>
              <a:t>:</a:t>
            </a:r>
          </a:p>
          <a:p>
            <a:r>
              <a:rPr lang="es-ES_tradnl" dirty="0"/>
              <a:t>La interpretación nos lleva a conclusiones que representan una lectura más comprensiva de los resultados y que pueden </a:t>
            </a:r>
            <a:r>
              <a:rPr lang="es-ES_tradnl" dirty="0" smtClean="0"/>
              <a:t>conducir:</a:t>
            </a:r>
          </a:p>
          <a:p>
            <a:pPr lvl="1"/>
            <a:r>
              <a:rPr lang="es-ES_tradnl" dirty="0" smtClean="0"/>
              <a:t>a </a:t>
            </a:r>
            <a:r>
              <a:rPr lang="es-ES_tradnl" dirty="0"/>
              <a:t>la creación y explicación de generalizaciones</a:t>
            </a:r>
            <a:r>
              <a:rPr lang="es-ES_tradnl" dirty="0" smtClean="0"/>
              <a:t>,</a:t>
            </a:r>
          </a:p>
          <a:p>
            <a:pPr lvl="1"/>
            <a:r>
              <a:rPr lang="es-ES_tradnl" dirty="0" smtClean="0"/>
              <a:t>el </a:t>
            </a:r>
            <a:r>
              <a:rPr lang="es-ES_tradnl" dirty="0"/>
              <a:t>planteamiento de nuevas cuestiones o problemas, </a:t>
            </a:r>
            <a:endParaRPr lang="es-ES_tradnl" dirty="0" smtClean="0"/>
          </a:p>
          <a:p>
            <a:pPr lvl="1"/>
            <a:r>
              <a:rPr lang="es-ES_tradnl" dirty="0" smtClean="0"/>
              <a:t>el </a:t>
            </a:r>
            <a:r>
              <a:rPr lang="es-ES_tradnl" dirty="0"/>
              <a:t>desarrollo de nuevos conceptos, </a:t>
            </a:r>
            <a:endParaRPr lang="es-ES_tradnl" dirty="0" smtClean="0"/>
          </a:p>
          <a:p>
            <a:pPr lvl="1"/>
            <a:r>
              <a:rPr lang="es-ES_tradnl" dirty="0" smtClean="0"/>
              <a:t>la </a:t>
            </a:r>
            <a:r>
              <a:rPr lang="es-ES_tradnl" dirty="0"/>
              <a:t>redefinición de conceptos ya existentes, </a:t>
            </a:r>
            <a:endParaRPr lang="es-ES_tradnl" dirty="0" smtClean="0"/>
          </a:p>
          <a:p>
            <a:pPr lvl="1"/>
            <a:r>
              <a:rPr lang="es-ES_tradnl" dirty="0" smtClean="0"/>
              <a:t>la </a:t>
            </a:r>
            <a:r>
              <a:rPr lang="es-ES_tradnl" dirty="0"/>
              <a:t>clarificación y comprensión de la complejidad de algo </a:t>
            </a:r>
            <a:r>
              <a:rPr lang="es-ES_tradnl" dirty="0" smtClean="0"/>
              <a:t>o</a:t>
            </a:r>
          </a:p>
          <a:p>
            <a:pPr lvl="1"/>
            <a:r>
              <a:rPr lang="es-ES_tradnl" dirty="0" smtClean="0"/>
              <a:t>la </a:t>
            </a:r>
            <a:r>
              <a:rPr lang="es-ES_tradnl" dirty="0"/>
              <a:t>generación de una nueva teoría o explicación. </a:t>
            </a:r>
            <a:endParaRPr lang="es-ES"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38</a:t>
            </a:fld>
            <a:endParaRPr lang="en-US"/>
          </a:p>
        </p:txBody>
      </p:sp>
    </p:spTree>
    <p:extLst>
      <p:ext uri="{BB962C8B-B14F-4D97-AF65-F5344CB8AC3E}">
        <p14:creationId xmlns:p14="http://schemas.microsoft.com/office/powerpoint/2010/main" val="1585921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Obtención de resultados y extracción de conclusiones </a:t>
            </a:r>
          </a:p>
        </p:txBody>
      </p:sp>
      <p:sp>
        <p:nvSpPr>
          <p:cNvPr id="3" name="Marcador de contenido 2"/>
          <p:cNvSpPr>
            <a:spLocks noGrp="1"/>
          </p:cNvSpPr>
          <p:nvPr>
            <p:ph idx="1"/>
          </p:nvPr>
        </p:nvSpPr>
        <p:spPr>
          <a:xfrm>
            <a:off x="467544" y="1556792"/>
            <a:ext cx="8229600" cy="5112568"/>
          </a:xfrm>
        </p:spPr>
        <p:txBody>
          <a:bodyPr>
            <a:normAutofit/>
          </a:bodyPr>
          <a:lstStyle/>
          <a:p>
            <a:pPr marL="457200" indent="-457200">
              <a:buFont typeface="+mj-lt"/>
              <a:buAutoNum type="arabicPeriod" startAt="2"/>
            </a:pPr>
            <a:r>
              <a:rPr lang="es-ES" dirty="0" smtClean="0">
                <a:solidFill>
                  <a:srgbClr val="C00000"/>
                </a:solidFill>
                <a:latin typeface="+mj-lt"/>
                <a:ea typeface="+mj-ea"/>
                <a:cs typeface="+mj-cs"/>
              </a:rPr>
              <a:t>Extracción de conclusiones</a:t>
            </a:r>
            <a:r>
              <a:rPr lang="es-ES" dirty="0" smtClean="0"/>
              <a:t>:</a:t>
            </a:r>
          </a:p>
          <a:p>
            <a:r>
              <a:rPr lang="es-ES_tradnl" dirty="0" smtClean="0"/>
              <a:t>Procedimientos:</a:t>
            </a:r>
          </a:p>
          <a:p>
            <a:pPr lvl="1"/>
            <a:r>
              <a:rPr lang="es-ES_tradnl" i="1" dirty="0" smtClean="0"/>
              <a:t>Consolidación teórica</a:t>
            </a:r>
            <a:r>
              <a:rPr lang="es-ES_tradnl" dirty="0" smtClean="0"/>
              <a:t>: Confrontar </a:t>
            </a:r>
            <a:r>
              <a:rPr lang="es-ES_tradnl" dirty="0"/>
              <a:t>los datos obtenidos con los marcos teóricos desarrollados originalmente, modificando éstos para intentar que se ajusten más a los datos. </a:t>
            </a:r>
            <a:endParaRPr lang="es-ES_tradnl" dirty="0" smtClean="0"/>
          </a:p>
          <a:p>
            <a:pPr lvl="1"/>
            <a:r>
              <a:rPr lang="es-ES_tradnl" i="1" dirty="0"/>
              <a:t>Aplicación de otras teorías</a:t>
            </a:r>
            <a:r>
              <a:rPr lang="es-ES_tradnl" dirty="0" smtClean="0"/>
              <a:t>.</a:t>
            </a:r>
          </a:p>
          <a:p>
            <a:pPr lvl="1"/>
            <a:r>
              <a:rPr lang="es-ES_tradnl" dirty="0" smtClean="0"/>
              <a:t>Uso de </a:t>
            </a:r>
            <a:r>
              <a:rPr lang="es-ES_tradnl" i="1" dirty="0" smtClean="0"/>
              <a:t>metáforas</a:t>
            </a:r>
            <a:r>
              <a:rPr lang="es-ES_tradnl" dirty="0" smtClean="0"/>
              <a:t> y </a:t>
            </a:r>
            <a:r>
              <a:rPr lang="es-ES_tradnl" i="1" dirty="0" smtClean="0"/>
              <a:t>analogías</a:t>
            </a:r>
            <a:r>
              <a:rPr lang="es-ES_tradnl" dirty="0" smtClean="0"/>
              <a:t>. </a:t>
            </a:r>
          </a:p>
          <a:p>
            <a:pPr lvl="1"/>
            <a:r>
              <a:rPr lang="es-ES_tradnl" i="1" dirty="0"/>
              <a:t>Síntesis de los resultados con los obtenidos por otros </a:t>
            </a:r>
            <a:r>
              <a:rPr lang="es-ES_tradnl" i="1" dirty="0" smtClean="0"/>
              <a:t>investigadores</a:t>
            </a:r>
            <a:r>
              <a:rPr lang="es-ES_tradnl" dirty="0" smtClean="0"/>
              <a:t>.</a:t>
            </a:r>
          </a:p>
          <a:p>
            <a:pPr lvl="1"/>
            <a:r>
              <a:rPr lang="es-ES_tradnl" i="1" dirty="0" smtClean="0"/>
              <a:t>Análisis de datos cualitativos numéricos</a:t>
            </a:r>
            <a:r>
              <a:rPr lang="es-ES_tradnl" dirty="0" smtClean="0"/>
              <a:t>: Reglas de decisión estadística. </a:t>
            </a:r>
            <a:endParaRPr lang="es-ES_tradnl"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39</a:t>
            </a:fld>
            <a:endParaRPr lang="en-US"/>
          </a:p>
        </p:txBody>
      </p:sp>
    </p:spTree>
    <p:extLst>
      <p:ext uri="{BB962C8B-B14F-4D97-AF65-F5344CB8AC3E}">
        <p14:creationId xmlns:p14="http://schemas.microsoft.com/office/powerpoint/2010/main" val="3612495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Dato</a:t>
            </a:r>
            <a:endParaRPr lang="es-ES" dirty="0"/>
          </a:p>
        </p:txBody>
      </p:sp>
      <p:sp>
        <p:nvSpPr>
          <p:cNvPr id="3" name="Marcador de contenido 2"/>
          <p:cNvSpPr>
            <a:spLocks noGrp="1"/>
          </p:cNvSpPr>
          <p:nvPr>
            <p:ph idx="1"/>
          </p:nvPr>
        </p:nvSpPr>
        <p:spPr/>
        <p:txBody>
          <a:bodyPr/>
          <a:lstStyle/>
          <a:p>
            <a:pPr marL="0" indent="0">
              <a:buNone/>
            </a:pPr>
            <a:r>
              <a:rPr lang="es-ES" i="1" dirty="0" smtClean="0"/>
              <a:t>Varias acepciones</a:t>
            </a:r>
            <a:r>
              <a:rPr lang="es-ES" dirty="0" smtClean="0"/>
              <a:t>:</a:t>
            </a:r>
          </a:p>
          <a:p>
            <a:r>
              <a:rPr lang="es-ES" dirty="0" smtClean="0"/>
              <a:t>Dato (</a:t>
            </a:r>
            <a:r>
              <a:rPr lang="es-ES" i="1" dirty="0" err="1" smtClean="0"/>
              <a:t>datum</a:t>
            </a:r>
            <a:r>
              <a:rPr lang="es-ES" dirty="0" smtClean="0"/>
              <a:t>): “</a:t>
            </a:r>
            <a:r>
              <a:rPr lang="es-ES" dirty="0">
                <a:solidFill>
                  <a:srgbClr val="C00000"/>
                </a:solidFill>
                <a:latin typeface="+mj-lt"/>
                <a:ea typeface="+mj-ea"/>
                <a:cs typeface="+mj-cs"/>
              </a:rPr>
              <a:t>Lo que se da</a:t>
            </a:r>
            <a:r>
              <a:rPr lang="es-ES" dirty="0" smtClean="0"/>
              <a:t>”, se refiere a hechos, evidencias, informaciones, documentos, testimonios, etc. que son la base de </a:t>
            </a:r>
            <a:r>
              <a:rPr lang="es-ES" dirty="0"/>
              <a:t>l</a:t>
            </a:r>
            <a:r>
              <a:rPr lang="es-ES" dirty="0" smtClean="0"/>
              <a:t>a interpretación o comprensión de un fenómeno. </a:t>
            </a:r>
          </a:p>
          <a:p>
            <a:r>
              <a:rPr lang="es-ES" dirty="0" smtClean="0"/>
              <a:t>Dato: </a:t>
            </a:r>
            <a:r>
              <a:rPr lang="es-ES" dirty="0">
                <a:solidFill>
                  <a:srgbClr val="C00000"/>
                </a:solidFill>
                <a:latin typeface="+mj-lt"/>
                <a:ea typeface="+mj-ea"/>
                <a:cs typeface="+mj-cs"/>
              </a:rPr>
              <a:t>Antecedente</a:t>
            </a:r>
            <a:r>
              <a:rPr lang="es-ES" dirty="0"/>
              <a:t> necesario para llegar al conocimiento exacto de algo o para deducir las consecuencias legítimas de un </a:t>
            </a:r>
            <a:r>
              <a:rPr lang="es-ES" dirty="0" smtClean="0"/>
              <a:t>hecho (RAE).</a:t>
            </a:r>
          </a:p>
          <a:p>
            <a:r>
              <a:rPr lang="es-ES" dirty="0" smtClean="0"/>
              <a:t>Dato: El </a:t>
            </a:r>
            <a:r>
              <a:rPr lang="es-ES" dirty="0">
                <a:solidFill>
                  <a:srgbClr val="C00000"/>
                </a:solidFill>
                <a:latin typeface="+mj-lt"/>
                <a:ea typeface="+mj-ea"/>
                <a:cs typeface="+mj-cs"/>
              </a:rPr>
              <a:t>resultado de un proceso</a:t>
            </a:r>
            <a:r>
              <a:rPr lang="es-ES" dirty="0" smtClean="0"/>
              <a:t> de búsqueda, de indagación sistemática. </a:t>
            </a:r>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4</a:t>
            </a:fld>
            <a:endParaRPr lang="en-US"/>
          </a:p>
        </p:txBody>
      </p:sp>
    </p:spTree>
    <p:extLst>
      <p:ext uri="{BB962C8B-B14F-4D97-AF65-F5344CB8AC3E}">
        <p14:creationId xmlns:p14="http://schemas.microsoft.com/office/powerpoint/2010/main" val="330942593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Obtención de resultados y extracción de conclusiones </a:t>
            </a:r>
          </a:p>
        </p:txBody>
      </p:sp>
      <p:sp>
        <p:nvSpPr>
          <p:cNvPr id="3" name="Marcador de contenido 2"/>
          <p:cNvSpPr>
            <a:spLocks noGrp="1"/>
          </p:cNvSpPr>
          <p:nvPr>
            <p:ph idx="1"/>
          </p:nvPr>
        </p:nvSpPr>
        <p:spPr>
          <a:xfrm>
            <a:off x="467544" y="1556792"/>
            <a:ext cx="8229600" cy="5112568"/>
          </a:xfrm>
        </p:spPr>
        <p:txBody>
          <a:bodyPr>
            <a:normAutofit fontScale="92500" lnSpcReduction="10000"/>
          </a:bodyPr>
          <a:lstStyle/>
          <a:p>
            <a:pPr marL="457200" indent="-457200">
              <a:buFont typeface="+mj-lt"/>
              <a:buAutoNum type="arabicPeriod" startAt="3"/>
            </a:pPr>
            <a:r>
              <a:rPr lang="es-ES" dirty="0" smtClean="0">
                <a:solidFill>
                  <a:srgbClr val="C00000"/>
                </a:solidFill>
                <a:latin typeface="+mj-lt"/>
                <a:ea typeface="+mj-ea"/>
                <a:cs typeface="+mj-cs"/>
              </a:rPr>
              <a:t>Verificación de conclusiones</a:t>
            </a:r>
            <a:r>
              <a:rPr lang="es-ES" dirty="0" smtClean="0"/>
              <a:t>: </a:t>
            </a:r>
            <a:r>
              <a:rPr lang="es-ES_tradnl" dirty="0" smtClean="0"/>
              <a:t>Supone </a:t>
            </a:r>
            <a:r>
              <a:rPr lang="es-ES_tradnl" dirty="0"/>
              <a:t>comprobar el valor de verdad de los descubrimientos realizados, es decir, contrastar su </a:t>
            </a:r>
            <a:r>
              <a:rPr lang="es-ES_tradnl" dirty="0" smtClean="0"/>
              <a:t>validez.</a:t>
            </a:r>
            <a:endParaRPr lang="es-ES" dirty="0" smtClean="0"/>
          </a:p>
          <a:p>
            <a:pPr lvl="1"/>
            <a:r>
              <a:rPr lang="es-ES_tradnl" i="1" dirty="0" smtClean="0"/>
              <a:t>Validez</a:t>
            </a:r>
            <a:r>
              <a:rPr lang="es-ES_tradnl" dirty="0" smtClean="0"/>
              <a:t>: Cuando </a:t>
            </a:r>
            <a:r>
              <a:rPr lang="es-ES_tradnl" dirty="0"/>
              <a:t>las personas comparten -quizás tras un proceso de diálogo y negociación- una descripción o </a:t>
            </a:r>
            <a:r>
              <a:rPr lang="es-ES_tradnl" dirty="0" smtClean="0"/>
              <a:t>interpretación y cuando se da </a:t>
            </a:r>
            <a:r>
              <a:rPr lang="es-ES_tradnl" dirty="0"/>
              <a:t>una adecuación entre datos e interpretaciones y entre proposiciones y referentes</a:t>
            </a:r>
            <a:r>
              <a:rPr lang="es-ES_tradnl" dirty="0" smtClean="0"/>
              <a:t>.</a:t>
            </a:r>
          </a:p>
          <a:p>
            <a:pPr lvl="2"/>
            <a:r>
              <a:rPr lang="es-ES_tradnl" dirty="0" smtClean="0"/>
              <a:t>Puede incrementarse</a:t>
            </a:r>
            <a:r>
              <a:rPr lang="es-ES_tradnl" dirty="0"/>
              <a:t>, o </a:t>
            </a:r>
            <a:r>
              <a:rPr lang="es-ES_tradnl" dirty="0" smtClean="0"/>
              <a:t>simplemente </a:t>
            </a:r>
            <a:r>
              <a:rPr lang="es-ES_tradnl" dirty="0"/>
              <a:t>ser calibrada, con estrategias desarrolladas en las fases de diseño, recogida de datos, análisis de datos o redacción del </a:t>
            </a:r>
            <a:r>
              <a:rPr lang="es-ES_tradnl" dirty="0" smtClean="0"/>
              <a:t>informe:</a:t>
            </a:r>
          </a:p>
          <a:p>
            <a:pPr lvl="3"/>
            <a:r>
              <a:rPr lang="es-ES_tradnl" dirty="0" smtClean="0"/>
              <a:t>Presencia prolongada en el campo.</a:t>
            </a:r>
          </a:p>
          <a:p>
            <a:pPr lvl="3"/>
            <a:r>
              <a:rPr lang="es-ES_tradnl" dirty="0" smtClean="0"/>
              <a:t>Intercambio de opiniones.</a:t>
            </a:r>
          </a:p>
          <a:p>
            <a:pPr lvl="3"/>
            <a:r>
              <a:rPr lang="es-ES_tradnl" dirty="0" smtClean="0"/>
              <a:t>Triangulación.</a:t>
            </a:r>
          </a:p>
          <a:p>
            <a:pPr lvl="3"/>
            <a:r>
              <a:rPr lang="es-ES_tradnl" dirty="0" smtClean="0"/>
              <a:t>Comprobación con los participantes.</a:t>
            </a:r>
          </a:p>
          <a:p>
            <a:pPr lvl="3"/>
            <a:r>
              <a:rPr lang="es-ES_tradnl" dirty="0" smtClean="0"/>
              <a:t>Establecimiento de adecuación referencial. </a:t>
            </a:r>
          </a:p>
          <a:p>
            <a:pPr lvl="3"/>
            <a:r>
              <a:rPr lang="es-ES_tradnl" dirty="0" smtClean="0"/>
              <a:t>Ponderación de la evidencia. </a:t>
            </a:r>
          </a:p>
          <a:p>
            <a:pPr lvl="3"/>
            <a:r>
              <a:rPr lang="es-ES_tradnl" dirty="0" smtClean="0"/>
              <a:t>Búsqueda de evidencia negativa…</a:t>
            </a:r>
            <a:endParaRPr lang="es-ES_tradnl" dirty="0"/>
          </a:p>
          <a:p>
            <a:endParaRPr lang="es-ES_tradnl"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40</a:t>
            </a:fld>
            <a:endParaRPr lang="en-US"/>
          </a:p>
        </p:txBody>
      </p:sp>
    </p:spTree>
    <p:extLst>
      <p:ext uri="{BB962C8B-B14F-4D97-AF65-F5344CB8AC3E}">
        <p14:creationId xmlns:p14="http://schemas.microsoft.com/office/powerpoint/2010/main" val="15172176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l" rtl="0">
              <a:spcBef>
                <a:spcPct val="0"/>
              </a:spcBef>
            </a:pPr>
            <a:r>
              <a:rPr lang="es-ES_tradnl" sz="2900" kern="1200" dirty="0" smtClean="0">
                <a:solidFill>
                  <a:srgbClr val="C00000"/>
                </a:solidFill>
                <a:latin typeface="+mj-lt"/>
                <a:ea typeface="+mj-ea"/>
                <a:cs typeface="+mj-cs"/>
              </a:rPr>
              <a:t>Aplicaciones informáticas para el análisis de datos cualitativos textuales</a:t>
            </a:r>
            <a:endParaRPr lang="en-US" sz="2900" kern="1200" dirty="0">
              <a:solidFill>
                <a:srgbClr val="C00000"/>
              </a:solidFill>
              <a:latin typeface="+mj-lt"/>
              <a:ea typeface="+mj-ea"/>
              <a:cs typeface="+mj-cs"/>
            </a:endParaRPr>
          </a:p>
        </p:txBody>
      </p:sp>
      <p:sp>
        <p:nvSpPr>
          <p:cNvPr id="3" name="2 Marcador de texto"/>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41</a:t>
            </a:fld>
            <a:endParaRPr lang="en-US"/>
          </a:p>
        </p:txBody>
      </p:sp>
    </p:spTree>
    <p:extLst>
      <p:ext uri="{BB962C8B-B14F-4D97-AF65-F5344CB8AC3E}">
        <p14:creationId xmlns:p14="http://schemas.microsoft.com/office/powerpoint/2010/main" val="192680204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74638"/>
            <a:ext cx="8147248" cy="850106"/>
          </a:xfrm>
        </p:spPr>
        <p:txBody>
          <a:bodyPr/>
          <a:lstStyle/>
          <a:p>
            <a:r>
              <a:rPr lang="es-ES_tradnl" dirty="0"/>
              <a:t>A</a:t>
            </a:r>
            <a:r>
              <a:rPr lang="es-ES_tradnl" dirty="0" smtClean="0"/>
              <a:t>nálisis de datos cualitativos textuales por ordenador</a:t>
            </a:r>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42</a:t>
            </a:fld>
            <a:endParaRPr lang="en-US"/>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137541468"/>
              </p:ext>
            </p:extLst>
          </p:nvPr>
        </p:nvGraphicFramePr>
        <p:xfrm>
          <a:off x="518864" y="2276872"/>
          <a:ext cx="8229599" cy="2123440"/>
        </p:xfrm>
        <a:graphic>
          <a:graphicData uri="http://schemas.openxmlformats.org/drawingml/2006/table">
            <a:tbl>
              <a:tblPr firstRow="1" bandRow="1">
                <a:tableStyleId>{5C22544A-7EE6-4342-B048-85BDC9FD1C3A}</a:tableStyleId>
              </a:tblPr>
              <a:tblGrid>
                <a:gridCol w="3693096"/>
                <a:gridCol w="1391151"/>
                <a:gridCol w="1572676"/>
                <a:gridCol w="1572676"/>
              </a:tblGrid>
              <a:tr h="370840">
                <a:tc>
                  <a:txBody>
                    <a:bodyPr/>
                    <a:lstStyle/>
                    <a:p>
                      <a:r>
                        <a:rPr lang="es-ES" dirty="0" smtClean="0"/>
                        <a:t>Actividades</a:t>
                      </a:r>
                      <a:r>
                        <a:rPr lang="es-ES" baseline="0" dirty="0" smtClean="0"/>
                        <a:t> y operaciones</a:t>
                      </a:r>
                      <a:endParaRPr lang="es-ES" dirty="0"/>
                    </a:p>
                  </a:txBody>
                  <a:tcPr/>
                </a:tc>
                <a:tc>
                  <a:txBody>
                    <a:bodyPr/>
                    <a:lstStyle/>
                    <a:p>
                      <a:pPr algn="ctr"/>
                      <a:r>
                        <a:rPr lang="es-ES" dirty="0" smtClean="0"/>
                        <a:t>NUDIST</a:t>
                      </a:r>
                      <a:endParaRPr lang="es-ES" dirty="0"/>
                    </a:p>
                  </a:txBody>
                  <a:tcPr/>
                </a:tc>
                <a:tc>
                  <a:txBody>
                    <a:bodyPr/>
                    <a:lstStyle/>
                    <a:p>
                      <a:pPr algn="ctr"/>
                      <a:r>
                        <a:rPr lang="es-ES" dirty="0" smtClean="0"/>
                        <a:t>AQUAD</a:t>
                      </a:r>
                      <a:endParaRPr lang="es-ES" dirty="0"/>
                    </a:p>
                  </a:txBody>
                  <a:tcPr/>
                </a:tc>
                <a:tc>
                  <a:txBody>
                    <a:bodyPr/>
                    <a:lstStyle/>
                    <a:p>
                      <a:pPr algn="ctr"/>
                      <a:endParaRPr lang="es-ES" dirty="0"/>
                    </a:p>
                  </a:txBody>
                  <a:tcPr/>
                </a:tc>
              </a:tr>
              <a:tr h="370840">
                <a:tc>
                  <a:txBody>
                    <a:bodyPr/>
                    <a:lstStyle/>
                    <a:p>
                      <a:r>
                        <a:rPr lang="es-ES" dirty="0" smtClean="0"/>
                        <a:t>Codificación </a:t>
                      </a:r>
                      <a:endParaRPr lang="es-ES" dirty="0"/>
                    </a:p>
                  </a:txBody>
                  <a:tcPr/>
                </a:tc>
                <a:tc>
                  <a:txBody>
                    <a:bodyPr/>
                    <a:lstStyle/>
                    <a:p>
                      <a:pPr algn="ctr"/>
                      <a:r>
                        <a:rPr lang="es-ES" dirty="0" smtClean="0"/>
                        <a:t>x</a:t>
                      </a:r>
                      <a:endParaRPr lang="es-ES" dirty="0"/>
                    </a:p>
                  </a:txBody>
                  <a:tcPr/>
                </a:tc>
                <a:tc>
                  <a:txBody>
                    <a:bodyPr/>
                    <a:lstStyle/>
                    <a:p>
                      <a:pPr algn="ctr"/>
                      <a:r>
                        <a:rPr lang="es-ES" dirty="0" smtClean="0"/>
                        <a:t>x</a:t>
                      </a:r>
                      <a:endParaRPr lang="es-ES" dirty="0"/>
                    </a:p>
                  </a:txBody>
                  <a:tcPr/>
                </a:tc>
                <a:tc>
                  <a:txBody>
                    <a:bodyPr/>
                    <a:lstStyle/>
                    <a:p>
                      <a:pPr algn="ctr"/>
                      <a:endParaRPr lang="es-ES" dirty="0"/>
                    </a:p>
                  </a:txBody>
                  <a:tcPr/>
                </a:tc>
              </a:tr>
              <a:tr h="370840">
                <a:tc>
                  <a:txBody>
                    <a:bodyPr/>
                    <a:lstStyle/>
                    <a:p>
                      <a:r>
                        <a:rPr lang="es-ES" dirty="0" smtClean="0"/>
                        <a:t>Recuento de categorías</a:t>
                      </a:r>
                      <a:endParaRPr lang="es-ES" dirty="0"/>
                    </a:p>
                  </a:txBody>
                  <a:tcPr/>
                </a:tc>
                <a:tc>
                  <a:txBody>
                    <a:bodyPr/>
                    <a:lstStyle/>
                    <a:p>
                      <a:pPr algn="ctr"/>
                      <a:r>
                        <a:rPr lang="es-ES" dirty="0" smtClean="0"/>
                        <a:t>x</a:t>
                      </a:r>
                      <a:endParaRPr lang="es-ES" dirty="0"/>
                    </a:p>
                  </a:txBody>
                  <a:tcPr/>
                </a:tc>
                <a:tc>
                  <a:txBody>
                    <a:bodyPr/>
                    <a:lstStyle/>
                    <a:p>
                      <a:pPr algn="ctr"/>
                      <a:r>
                        <a:rPr lang="es-ES" dirty="0" smtClean="0"/>
                        <a:t>x</a:t>
                      </a:r>
                      <a:endParaRPr lang="es-ES" dirty="0"/>
                    </a:p>
                  </a:txBody>
                  <a:tcPr/>
                </a:tc>
                <a:tc>
                  <a:txBody>
                    <a:bodyPr/>
                    <a:lstStyle/>
                    <a:p>
                      <a:pPr algn="ctr"/>
                      <a:endParaRPr lang="es-ES" dirty="0"/>
                    </a:p>
                  </a:txBody>
                  <a:tcPr/>
                </a:tc>
              </a:tr>
              <a:tr h="370840">
                <a:tc>
                  <a:txBody>
                    <a:bodyPr/>
                    <a:lstStyle/>
                    <a:p>
                      <a:r>
                        <a:rPr lang="es-ES" dirty="0" smtClean="0"/>
                        <a:t>Examen del contenido</a:t>
                      </a:r>
                      <a:r>
                        <a:rPr lang="es-ES" baseline="0" dirty="0" smtClean="0"/>
                        <a:t> de las categorías</a:t>
                      </a:r>
                      <a:endParaRPr lang="es-ES" dirty="0"/>
                    </a:p>
                  </a:txBody>
                  <a:tcPr/>
                </a:tc>
                <a:tc>
                  <a:txBody>
                    <a:bodyPr/>
                    <a:lstStyle/>
                    <a:p>
                      <a:pPr algn="ctr"/>
                      <a:r>
                        <a:rPr lang="es-ES" dirty="0" smtClean="0"/>
                        <a:t>x</a:t>
                      </a:r>
                      <a:endParaRPr lang="es-ES" dirty="0"/>
                    </a:p>
                  </a:txBody>
                  <a:tcPr/>
                </a:tc>
                <a:tc>
                  <a:txBody>
                    <a:bodyPr/>
                    <a:lstStyle/>
                    <a:p>
                      <a:pPr algn="ctr"/>
                      <a:r>
                        <a:rPr lang="es-ES" dirty="0" smtClean="0"/>
                        <a:t>x</a:t>
                      </a:r>
                      <a:endParaRPr lang="es-ES" dirty="0"/>
                    </a:p>
                  </a:txBody>
                  <a:tcPr/>
                </a:tc>
                <a:tc>
                  <a:txBody>
                    <a:bodyPr/>
                    <a:lstStyle/>
                    <a:p>
                      <a:pPr algn="ctr"/>
                      <a:endParaRPr lang="es-ES" dirty="0"/>
                    </a:p>
                  </a:txBody>
                  <a:tcPr/>
                </a:tc>
              </a:tr>
              <a:tr h="370840">
                <a:tc>
                  <a:txBody>
                    <a:bodyPr/>
                    <a:lstStyle/>
                    <a:p>
                      <a:r>
                        <a:rPr lang="es-ES" dirty="0" smtClean="0"/>
                        <a:t>Comprobación de las hipótesis</a:t>
                      </a:r>
                      <a:endParaRPr lang="es-ES" dirty="0"/>
                    </a:p>
                  </a:txBody>
                  <a:tcPr/>
                </a:tc>
                <a:tc>
                  <a:txBody>
                    <a:bodyPr/>
                    <a:lstStyle/>
                    <a:p>
                      <a:pPr algn="ctr"/>
                      <a:endParaRPr lang="es-ES"/>
                    </a:p>
                  </a:txBody>
                  <a:tcPr/>
                </a:tc>
                <a:tc>
                  <a:txBody>
                    <a:bodyPr/>
                    <a:lstStyle/>
                    <a:p>
                      <a:pPr algn="ctr"/>
                      <a:r>
                        <a:rPr lang="es-ES" dirty="0" smtClean="0"/>
                        <a:t>x</a:t>
                      </a:r>
                      <a:endParaRPr lang="es-ES" dirty="0"/>
                    </a:p>
                  </a:txBody>
                  <a:tcPr/>
                </a:tc>
                <a:tc>
                  <a:txBody>
                    <a:bodyPr/>
                    <a:lstStyle/>
                    <a:p>
                      <a:pPr algn="ctr"/>
                      <a:endParaRPr lang="es-ES" dirty="0"/>
                    </a:p>
                  </a:txBody>
                  <a:tcPr/>
                </a:tc>
              </a:tr>
            </a:tbl>
          </a:graphicData>
        </a:graphic>
      </p:graphicFrame>
      <p:sp>
        <p:nvSpPr>
          <p:cNvPr id="7" name="CuadroTexto 6"/>
          <p:cNvSpPr txBox="1"/>
          <p:nvPr/>
        </p:nvSpPr>
        <p:spPr>
          <a:xfrm>
            <a:off x="539552" y="1628800"/>
            <a:ext cx="2443648" cy="400110"/>
          </a:xfrm>
          <a:prstGeom prst="rect">
            <a:avLst/>
          </a:prstGeom>
          <a:noFill/>
        </p:spPr>
        <p:txBody>
          <a:bodyPr wrap="none" rtlCol="0">
            <a:spAutoFit/>
          </a:bodyPr>
          <a:lstStyle/>
          <a:p>
            <a:r>
              <a:rPr lang="es-ES" sz="2000" dirty="0">
                <a:solidFill>
                  <a:srgbClr val="C00000"/>
                </a:solidFill>
                <a:latin typeface="+mj-lt"/>
                <a:ea typeface="+mj-ea"/>
                <a:cs typeface="+mj-cs"/>
              </a:rPr>
              <a:t>Análisis de textos</a:t>
            </a:r>
          </a:p>
        </p:txBody>
      </p:sp>
    </p:spTree>
    <p:extLst>
      <p:ext uri="{BB962C8B-B14F-4D97-AF65-F5344CB8AC3E}">
        <p14:creationId xmlns:p14="http://schemas.microsoft.com/office/powerpoint/2010/main" val="554383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 dirty="0" smtClean="0"/>
              <a:t>CI: 140.</a:t>
            </a:r>
          </a:p>
          <a:p>
            <a:endParaRPr lang="es-ES" dirty="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5</a:t>
            </a:fld>
            <a:endParaRPr lang="en-US"/>
          </a:p>
        </p:txBody>
      </p:sp>
      <p:sp>
        <p:nvSpPr>
          <p:cNvPr id="6" name="Rectángulo 5"/>
          <p:cNvSpPr/>
          <p:nvPr/>
        </p:nvSpPr>
        <p:spPr>
          <a:xfrm>
            <a:off x="755576" y="1988840"/>
            <a:ext cx="6192688" cy="4524316"/>
          </a:xfrm>
          <a:prstGeom prst="rect">
            <a:avLst/>
          </a:prstGeom>
        </p:spPr>
        <p:txBody>
          <a:bodyPr wrap="square">
            <a:spAutoFit/>
          </a:bodyPr>
          <a:lstStyle/>
          <a:p>
            <a:r>
              <a:rPr lang="es-ES" sz="1600" dirty="0"/>
              <a:t>Con cuatro años y tres meses: inició 1º de Preescolar siendo sus mayores aficiones los libros de animales y los </a:t>
            </a:r>
            <a:r>
              <a:rPr lang="es-ES" sz="1600" dirty="0" err="1"/>
              <a:t>puzzles</a:t>
            </a:r>
            <a:r>
              <a:rPr lang="es-ES" sz="1600" dirty="0"/>
              <a:t>. Aprendió a leer correctamente, de una forma poco convencional: los nombres de algunos los correspondía perfectamente con su grafía. Nosotros le apoyamos pero las primeras adquisiciones las realizó él. Con los números no tenía mucha dificultad, cuando en una clase le enseñaban el número 4, él ya conocía hasta el 100: los primeros números los aprendió con los botones del ascensor, vivimos en un décimo piso, y el resto con las páginas de los libros. Cuando estaba con los abuelos les leía el número de los portales por los que pasaba y los letreros de las calles. Preguntaba continuamente queriendo saber más, era incansable. Los números romanos de los relojes suscitaron su curiosidad y una tarde que estuvo con su tío David, éste se los explicó. Pedro dibujaba relojes con números romanos. Sabía en el reloj las horas de ir al colegio, de ir a la cama…</a:t>
            </a:r>
          </a:p>
        </p:txBody>
      </p:sp>
      <p:sp>
        <p:nvSpPr>
          <p:cNvPr id="2" name="Título 1"/>
          <p:cNvSpPr>
            <a:spLocks noGrp="1"/>
          </p:cNvSpPr>
          <p:nvPr>
            <p:ph type="title"/>
          </p:nvPr>
        </p:nvSpPr>
        <p:spPr/>
        <p:txBody>
          <a:bodyPr/>
          <a:lstStyle/>
          <a:p>
            <a:r>
              <a:rPr lang="es-ES" dirty="0" smtClean="0"/>
              <a:t>Ejemplos</a:t>
            </a:r>
            <a:endParaRPr lang="es-ES" dirty="0"/>
          </a:p>
        </p:txBody>
      </p:sp>
      <p:pic>
        <p:nvPicPr>
          <p:cNvPr id="9" name="Imagen 8" descr="niño-superdotado-Yolanda-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1844824"/>
            <a:ext cx="2286000" cy="3048000"/>
          </a:xfrm>
          <a:prstGeom prst="rect">
            <a:avLst/>
          </a:prstGeom>
        </p:spPr>
      </p:pic>
    </p:spTree>
    <p:extLst>
      <p:ext uri="{BB962C8B-B14F-4D97-AF65-F5344CB8AC3E}">
        <p14:creationId xmlns:p14="http://schemas.microsoft.com/office/powerpoint/2010/main" val="28758243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solidFill>
                  <a:srgbClr val="FF0000"/>
                </a:solidFill>
              </a:rPr>
              <a:t>Datos</a:t>
            </a:r>
            <a:r>
              <a:rPr lang="es-ES" dirty="0"/>
              <a:t> </a:t>
            </a:r>
            <a:r>
              <a:rPr lang="es-ES" dirty="0" smtClean="0"/>
              <a:t>cuantitativos y datos cualitativos</a:t>
            </a:r>
            <a:endParaRPr lang="es-ES" dirty="0"/>
          </a:p>
        </p:txBody>
      </p:sp>
      <p:sp>
        <p:nvSpPr>
          <p:cNvPr id="3" name="Marcador de contenido 2"/>
          <p:cNvSpPr>
            <a:spLocks noGrp="1"/>
          </p:cNvSpPr>
          <p:nvPr>
            <p:ph idx="1"/>
          </p:nvPr>
        </p:nvSpPr>
        <p:spPr/>
        <p:txBody>
          <a:bodyPr/>
          <a:lstStyle/>
          <a:p>
            <a:r>
              <a:rPr lang="es-ES" b="1" dirty="0" smtClean="0"/>
              <a:t>Datos cuantitativos:</a:t>
            </a:r>
            <a:r>
              <a:rPr lang="es-ES" dirty="0" smtClean="0"/>
              <a:t> Son el resultado de un proceso de indagación que proporciona una </a:t>
            </a:r>
            <a:r>
              <a:rPr lang="es-ES" dirty="0">
                <a:solidFill>
                  <a:srgbClr val="C00000"/>
                </a:solidFill>
                <a:latin typeface="+mj-lt"/>
                <a:ea typeface="+mj-ea"/>
                <a:cs typeface="+mj-cs"/>
              </a:rPr>
              <a:t>información altamente deductiva </a:t>
            </a:r>
            <a:r>
              <a:rPr lang="es-ES" dirty="0" smtClean="0"/>
              <a:t>y con un </a:t>
            </a:r>
            <a:r>
              <a:rPr lang="es-ES" dirty="0">
                <a:solidFill>
                  <a:srgbClr val="C00000"/>
                </a:solidFill>
                <a:latin typeface="+mj-lt"/>
                <a:ea typeface="+mj-ea"/>
                <a:cs typeface="+mj-cs"/>
              </a:rPr>
              <a:t>alto nivel de elaboración teórica</a:t>
            </a:r>
            <a:r>
              <a:rPr lang="es-ES" dirty="0" smtClean="0"/>
              <a:t>.</a:t>
            </a:r>
          </a:p>
          <a:p>
            <a:pPr lvl="1"/>
            <a:r>
              <a:rPr lang="es-ES" dirty="0" smtClean="0"/>
              <a:t>Una vez codificados en forma de NÚMEROS, no hay manera de recuperar los hechos o informaciones originales. </a:t>
            </a:r>
            <a:r>
              <a:rPr lang="es-ES_tradnl" dirty="0" smtClean="0"/>
              <a:t>Es </a:t>
            </a:r>
            <a:r>
              <a:rPr lang="es-ES_tradnl" dirty="0"/>
              <a:t>como si el dato hubiese perdido la memoria de la conducta, situación y contexto de los que procede. </a:t>
            </a:r>
            <a:endParaRPr lang="es-ES_tradnl" dirty="0" smtClean="0"/>
          </a:p>
          <a:p>
            <a:r>
              <a:rPr lang="es-ES_tradnl" b="1" dirty="0" smtClean="0"/>
              <a:t>Datos cualitativos</a:t>
            </a:r>
            <a:r>
              <a:rPr lang="es-ES_tradnl" dirty="0" smtClean="0"/>
              <a:t>: Son el resultado de un proceso de indagación que proporciona una </a:t>
            </a:r>
            <a:r>
              <a:rPr lang="es-ES_tradnl" dirty="0">
                <a:solidFill>
                  <a:srgbClr val="C00000"/>
                </a:solidFill>
                <a:latin typeface="+mj-lt"/>
                <a:ea typeface="+mj-ea"/>
                <a:cs typeface="+mj-cs"/>
              </a:rPr>
              <a:t>información básica o primaria</a:t>
            </a:r>
            <a:r>
              <a:rPr lang="es-ES_tradnl" dirty="0" smtClean="0"/>
              <a:t> y con un </a:t>
            </a:r>
            <a:r>
              <a:rPr lang="es-ES_tradnl" dirty="0" smtClean="0">
                <a:solidFill>
                  <a:srgbClr val="C00000"/>
                </a:solidFill>
                <a:latin typeface="+mj-lt"/>
                <a:ea typeface="+mj-ea"/>
                <a:cs typeface="+mj-cs"/>
              </a:rPr>
              <a:t>bajo </a:t>
            </a:r>
            <a:r>
              <a:rPr lang="es-ES_tradnl" dirty="0">
                <a:solidFill>
                  <a:srgbClr val="C00000"/>
                </a:solidFill>
                <a:latin typeface="+mj-lt"/>
                <a:ea typeface="+mj-ea"/>
                <a:cs typeface="+mj-cs"/>
              </a:rPr>
              <a:t>nivel de elaboración teórica</a:t>
            </a:r>
            <a:r>
              <a:rPr lang="es-ES_tradnl" dirty="0" smtClean="0"/>
              <a:t>. </a:t>
            </a:r>
          </a:p>
          <a:p>
            <a:pPr lvl="1"/>
            <a:r>
              <a:rPr lang="es-ES_tradnl" dirty="0" smtClean="0"/>
              <a:t>PALABRAS, TEXTOS, IMÁGENES FIJAS o EN MOVIMIENTO, ARTEFACTOS, ÚTILES, MÁQUINAS, etc. </a:t>
            </a:r>
            <a:r>
              <a:rPr lang="es-ES_tradnl" dirty="0"/>
              <a:t>s</a:t>
            </a:r>
            <a:r>
              <a:rPr lang="es-ES_tradnl" dirty="0" smtClean="0"/>
              <a:t>imples </a:t>
            </a:r>
            <a:r>
              <a:rPr lang="es-ES_tradnl" dirty="0"/>
              <a:t>registros o asientos que dan fe de una realidad o informan de sus </a:t>
            </a:r>
            <a:r>
              <a:rPr lang="es-ES_tradnl" dirty="0" smtClean="0"/>
              <a:t>cualidades. </a:t>
            </a:r>
          </a:p>
          <a:p>
            <a:pPr lvl="1"/>
            <a:endParaRPr lang="es-ES"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6</a:t>
            </a:fld>
            <a:endParaRPr lang="en-US"/>
          </a:p>
        </p:txBody>
      </p:sp>
    </p:spTree>
    <p:extLst>
      <p:ext uri="{BB962C8B-B14F-4D97-AF65-F5344CB8AC3E}">
        <p14:creationId xmlns:p14="http://schemas.microsoft.com/office/powerpoint/2010/main" val="10892976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a:t>D</a:t>
            </a:r>
            <a:r>
              <a:rPr lang="es-ES_tradnl" dirty="0" smtClean="0"/>
              <a:t>atos cualitativos textuales</a:t>
            </a:r>
            <a:endParaRPr lang="es-ES_tradnl" dirty="0"/>
          </a:p>
        </p:txBody>
      </p:sp>
      <p:sp>
        <p:nvSpPr>
          <p:cNvPr id="3" name="2 Marcador de contenido"/>
          <p:cNvSpPr>
            <a:spLocks noGrp="1"/>
          </p:cNvSpPr>
          <p:nvPr>
            <p:ph idx="1"/>
          </p:nvPr>
        </p:nvSpPr>
        <p:spPr/>
        <p:txBody>
          <a:bodyPr>
            <a:normAutofit/>
          </a:bodyPr>
          <a:lstStyle/>
          <a:p>
            <a:pPr marL="0" indent="0">
              <a:buNone/>
            </a:pPr>
            <a:endParaRPr lang="es-ES" dirty="0" smtClean="0"/>
          </a:p>
          <a:p>
            <a:pPr marL="0" indent="0">
              <a:buNone/>
            </a:pPr>
            <a:r>
              <a:rPr lang="es-ES_tradnl" b="1" dirty="0"/>
              <a:t>Datos cualitativos textuales</a:t>
            </a:r>
            <a:r>
              <a:rPr lang="es-ES_tradnl" dirty="0"/>
              <a:t>: Se obtienen a partir de respuestas a cuestionarios de preguntas abiertas, entrevistas, observación no estructurada, documentos diversos, etc. </a:t>
            </a:r>
            <a:endParaRPr lang="es-ES_tradnl" dirty="0" smtClean="0"/>
          </a:p>
          <a:p>
            <a:r>
              <a:rPr lang="es-ES_tradnl" dirty="0" smtClean="0"/>
              <a:t>Adoptan la forma de palabras, párrafos, textos, documentos, etc. </a:t>
            </a:r>
            <a:endParaRPr lang="es-ES_tradnl" dirty="0"/>
          </a:p>
          <a:p>
            <a:pPr marL="0" indent="0">
              <a:buNone/>
            </a:pPr>
            <a:endParaRPr lang="es-ES" dirty="0" smtClean="0"/>
          </a:p>
          <a:p>
            <a:pPr marL="0" indent="0">
              <a:buNone/>
            </a:pPr>
            <a:endParaRPr lang="es-ES" dirty="0" smtClean="0"/>
          </a:p>
          <a:p>
            <a:pPr marL="0" indent="0">
              <a:buNone/>
            </a:pPr>
            <a:endParaRPr lang="es-ES" dirty="0">
              <a:solidFill>
                <a:srgbClr val="C00000"/>
              </a:solidFill>
              <a:latin typeface="+mj-lt"/>
              <a:ea typeface="+mj-ea"/>
              <a:cs typeface="+mj-cs"/>
            </a:endParaRPr>
          </a:p>
        </p:txBody>
      </p:sp>
      <p:sp>
        <p:nvSpPr>
          <p:cNvPr id="4" name="3 Marcador de número de diapositiva"/>
          <p:cNvSpPr>
            <a:spLocks noGrp="1"/>
          </p:cNvSpPr>
          <p:nvPr>
            <p:ph type="sldNum" sz="quarter" idx="12"/>
          </p:nvPr>
        </p:nvSpPr>
        <p:spPr/>
        <p:txBody>
          <a:bodyPr/>
          <a:lstStyle/>
          <a:p>
            <a:fld id="{3BC7E027-716B-4DD1-844B-127BB0DE285B}" type="slidenum">
              <a:rPr lang="en-US" smtClean="0"/>
              <a:pPr/>
              <a:t>7</a:t>
            </a:fld>
            <a:endParaRPr lang="en-US"/>
          </a:p>
        </p:txBody>
      </p:sp>
    </p:spTree>
    <p:extLst>
      <p:ext uri="{BB962C8B-B14F-4D97-AF65-F5344CB8AC3E}">
        <p14:creationId xmlns:p14="http://schemas.microsoft.com/office/powerpoint/2010/main" val="21419156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Datos cualitativos: ¿Cómo explicar su bajo </a:t>
            </a:r>
            <a:r>
              <a:rPr lang="es-ES" dirty="0"/>
              <a:t>n</a:t>
            </a:r>
            <a:r>
              <a:rPr lang="es-ES" dirty="0" smtClean="0"/>
              <a:t>ivel de elaboración?</a:t>
            </a:r>
            <a:endParaRPr lang="es-ES" dirty="0"/>
          </a:p>
        </p:txBody>
      </p:sp>
      <p:sp>
        <p:nvSpPr>
          <p:cNvPr id="3" name="Marcador de contenido 2"/>
          <p:cNvSpPr>
            <a:spLocks noGrp="1"/>
          </p:cNvSpPr>
          <p:nvPr>
            <p:ph idx="1"/>
          </p:nvPr>
        </p:nvSpPr>
        <p:spPr>
          <a:xfrm>
            <a:off x="467544" y="1556792"/>
            <a:ext cx="8229600" cy="4968552"/>
          </a:xfrm>
        </p:spPr>
        <p:txBody>
          <a:bodyPr>
            <a:normAutofit/>
          </a:bodyPr>
          <a:lstStyle/>
          <a:p>
            <a:r>
              <a:rPr lang="es-ES_tradnl" dirty="0">
                <a:solidFill>
                  <a:srgbClr val="C00000"/>
                </a:solidFill>
                <a:latin typeface="+mj-lt"/>
                <a:ea typeface="+mj-ea"/>
                <a:cs typeface="+mj-cs"/>
              </a:rPr>
              <a:t>Ausencia misma de un cuerpo teórico suficientemente contrastado</a:t>
            </a:r>
            <a:r>
              <a:rPr lang="es-ES_tradnl" dirty="0" smtClean="0"/>
              <a:t>:</a:t>
            </a:r>
          </a:p>
          <a:p>
            <a:pPr lvl="1"/>
            <a:r>
              <a:rPr lang="es-ES_tradnl" dirty="0" smtClean="0"/>
              <a:t>Es una </a:t>
            </a:r>
            <a:r>
              <a:rPr lang="es-ES_tradnl" dirty="0"/>
              <a:t>manifestación del nivel </a:t>
            </a:r>
            <a:r>
              <a:rPr lang="es-ES_tradnl" dirty="0" err="1" smtClean="0"/>
              <a:t>protocientífico</a:t>
            </a:r>
            <a:r>
              <a:rPr lang="es-ES_tradnl" dirty="0" smtClean="0"/>
              <a:t> </a:t>
            </a:r>
            <a:r>
              <a:rPr lang="es-ES_tradnl" dirty="0"/>
              <a:t>en que se encuentra determinado conocimiento de la </a:t>
            </a:r>
            <a:r>
              <a:rPr lang="es-ES_tradnl" dirty="0" smtClean="0"/>
              <a:t>realidad.</a:t>
            </a:r>
          </a:p>
          <a:p>
            <a:pPr lvl="1"/>
            <a:r>
              <a:rPr lang="es-ES_tradnl" dirty="0" smtClean="0"/>
              <a:t>Los datos cualitativos existen porque no hemos encontrado instrumentos y símbolos más adecuados para registrarlos</a:t>
            </a:r>
            <a:r>
              <a:rPr lang="es-ES_tradnl" dirty="0" smtClean="0"/>
              <a:t>.</a:t>
            </a:r>
            <a:endParaRPr lang="es-ES_tradnl"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8</a:t>
            </a:fld>
            <a:endParaRPr lang="en-US"/>
          </a:p>
        </p:txBody>
      </p:sp>
    </p:spTree>
    <p:extLst>
      <p:ext uri="{BB962C8B-B14F-4D97-AF65-F5344CB8AC3E}">
        <p14:creationId xmlns:p14="http://schemas.microsoft.com/office/powerpoint/2010/main" val="6462441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Datos cualitativos: ¿Cómo explicar su bajo </a:t>
            </a:r>
            <a:r>
              <a:rPr lang="es-ES" dirty="0"/>
              <a:t>n</a:t>
            </a:r>
            <a:r>
              <a:rPr lang="es-ES" dirty="0" smtClean="0"/>
              <a:t>ivel de elaboración?</a:t>
            </a:r>
            <a:endParaRPr lang="es-ES" dirty="0"/>
          </a:p>
        </p:txBody>
      </p:sp>
      <p:sp>
        <p:nvSpPr>
          <p:cNvPr id="3" name="Marcador de contenido 2"/>
          <p:cNvSpPr>
            <a:spLocks noGrp="1"/>
          </p:cNvSpPr>
          <p:nvPr>
            <p:ph idx="1"/>
          </p:nvPr>
        </p:nvSpPr>
        <p:spPr>
          <a:xfrm>
            <a:off x="467544" y="1556792"/>
            <a:ext cx="8229600" cy="4968552"/>
          </a:xfrm>
        </p:spPr>
        <p:txBody>
          <a:bodyPr>
            <a:normAutofit/>
          </a:bodyPr>
          <a:lstStyle/>
          <a:p>
            <a:pPr marL="0" indent="0">
              <a:buNone/>
            </a:pPr>
            <a:endParaRPr lang="es-ES_tradnl" dirty="0" smtClean="0"/>
          </a:p>
          <a:p>
            <a:r>
              <a:rPr lang="es-ES_tradnl" dirty="0">
                <a:solidFill>
                  <a:srgbClr val="C00000"/>
                </a:solidFill>
                <a:latin typeface="+mj-lt"/>
                <a:ea typeface="+mj-ea"/>
                <a:cs typeface="+mj-cs"/>
              </a:rPr>
              <a:t>Consecuencia de la posición de partida adoptada por el propio investigador</a:t>
            </a:r>
            <a:r>
              <a:rPr lang="es-ES_tradnl" dirty="0"/>
              <a:t>: </a:t>
            </a:r>
            <a:endParaRPr lang="es-ES_tradnl" dirty="0" smtClean="0"/>
          </a:p>
          <a:p>
            <a:pPr lvl="1"/>
            <a:r>
              <a:rPr lang="es-ES_tradnl" dirty="0"/>
              <a:t>L</a:t>
            </a:r>
            <a:r>
              <a:rPr lang="es-ES_tradnl" dirty="0" smtClean="0"/>
              <a:t>a </a:t>
            </a:r>
            <a:r>
              <a:rPr lang="es-ES_tradnl" dirty="0"/>
              <a:t>construcción del conocimiento es una tarea social o una consecuencia de la interacción entre un sujeto y la unidad social de la que forma parte, no el resultado de una elaboración científica previa. </a:t>
            </a:r>
            <a:endParaRPr lang="es-ES_tradnl" dirty="0" smtClean="0"/>
          </a:p>
          <a:p>
            <a:pPr marL="457200" lvl="1" indent="0">
              <a:buNone/>
            </a:pPr>
            <a:endParaRPr lang="es-ES_tradnl" dirty="0" smtClean="0"/>
          </a:p>
          <a:p>
            <a:pPr marL="457200" lvl="1" indent="0">
              <a:buNone/>
            </a:pPr>
            <a:r>
              <a:rPr lang="es-ES_tradnl" dirty="0">
                <a:hlinkClick r:id="rId2"/>
              </a:rPr>
              <a:t>http://www.youtube.com/watch?v=</a:t>
            </a:r>
            <a:r>
              <a:rPr lang="es-ES_tradnl" dirty="0" smtClean="0">
                <a:hlinkClick r:id="rId2"/>
              </a:rPr>
              <a:t>lwTpZpwjtIE</a:t>
            </a:r>
            <a:endParaRPr lang="es-ES_tradnl" dirty="0" smtClean="0"/>
          </a:p>
        </p:txBody>
      </p:sp>
      <p:sp>
        <p:nvSpPr>
          <p:cNvPr id="4" name="Marcador de número de diapositiva 3"/>
          <p:cNvSpPr>
            <a:spLocks noGrp="1"/>
          </p:cNvSpPr>
          <p:nvPr>
            <p:ph type="sldNum" sz="quarter" idx="12"/>
          </p:nvPr>
        </p:nvSpPr>
        <p:spPr/>
        <p:txBody>
          <a:bodyPr/>
          <a:lstStyle/>
          <a:p>
            <a:fld id="{3BC7E027-716B-4DD1-844B-127BB0DE285B}" type="slidenum">
              <a:rPr lang="en-US" smtClean="0"/>
              <a:pPr/>
              <a:t>9</a:t>
            </a:fld>
            <a:endParaRPr lang="en-US"/>
          </a:p>
        </p:txBody>
      </p:sp>
    </p:spTree>
    <p:extLst>
      <p:ext uri="{BB962C8B-B14F-4D97-AF65-F5344CB8AC3E}">
        <p14:creationId xmlns:p14="http://schemas.microsoft.com/office/powerpoint/2010/main" val="3474119613"/>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a 1&quot;/&gt;&lt;property id=&quot;20307&quot; value=&quot;256&quot;/&gt;&lt;/object&gt;&lt;object type=&quot;3&quot; unique_id=&quot;10005&quot;&gt;&lt;property id=&quot;20148&quot; value=&quot;5&quot;/&gt;&lt;property id=&quot;20300&quot; value=&quot;Diapositiva 2&quot;/&gt;&lt;property id=&quot;20307&quot; value=&quot;258&quot;/&gt;&lt;/object&gt;&lt;object type=&quot;3&quot; unique_id=&quot;10006&quot;&gt;&lt;property id=&quot;20148&quot; value=&quot;5&quot;/&gt;&lt;property id=&quot;20300&quot; value=&quot;Diapositiva 3 - &amp;quot;Índice&amp;quot;&quot;/&gt;&lt;property id=&quot;20307&quot; value=&quot;257&quot;/&gt;&lt;/object&gt;&lt;object type=&quot;3&quot; unique_id=&quot;10007&quot;&gt;&lt;property id=&quot;20148&quot; value=&quot;5&quot;/&gt;&lt;property id=&quot;20300&quot; value=&quot;Diapositiva 4 - &amp;quot;Entidades de acreditación&amp;quot;&quot;/&gt;&lt;property id=&quot;20307&quot; value=&quot;261&quot;/&gt;&lt;/object&gt;&lt;object type=&quot;3&quot; unique_id=&quot;10008&quot;&gt;&lt;property id=&quot;20148&quot; value=&quot;5&quot;/&gt;&lt;property id=&quot;20300&quot; value=&quot;Diapositiva 5 - &amp;quot;Proceso de acreditación&amp;quot;&quot;/&gt;&lt;property id=&quot;20307&quot; value=&quot;262&quot;/&gt;&lt;/object&gt;&lt;object type=&quot;3&quot; unique_id=&quot;10058&quot;&gt;&lt;property id=&quot;20148&quot; value=&quot;5&quot;/&gt;&lt;property id=&quot;20300&quot; value=&quot;Diapositiva 6 - &amp;quot;Proceso de certificación&amp;quot;&quot;/&gt;&lt;property id=&quot;20307&quot; value=&quot;263&quot;/&gt;&lt;/object&gt;&lt;object type=&quot;3&quot; unique_id=&quot;10099&quot;&gt;&lt;property id=&quot;20148&quot; value=&quot;5&quot;/&gt;&lt;property id=&quot;20300&quot; value=&quot;Diapositiva 7 - &amp;quot;Criterios y estándares de evaluación para la certificación de CI2&amp;quot;&quot;/&gt;&lt;property id=&quot;20307&quot; value=&quot;264&quot;/&gt;&lt;/object&gt;&lt;object type=&quot;3&quot; unique_id=&quot;10127&quot;&gt;&lt;property id=&quot;20148&quot; value=&quot;5&quot;/&gt;&lt;property id=&quot;20300&quot; value=&quot;Diapositiva 8 - &amp;quot;Metodología de evaluación para la certificación de CI2&amp;quot;&quot;/&gt;&lt;property id=&quot;20307&quot; value=&quot;265&quot;/&gt;&lt;/object&gt;&lt;object type=&quot;3&quot; unique_id=&quot;10158&quot;&gt;&lt;property id=&quot;20148&quot; value=&quot;5&quot;/&gt;&lt;property id=&quot;20300&quot; value=&quot;Diapositiva 9 - &amp;quot;Alcance de la certificación de CI2&amp;quot;&quot;/&gt;&lt;property id=&quot;20307&quot; value=&quot;266&quot;/&gt;&lt;/object&gt;&lt;/object&gt;&lt;/object&gt;&lt;/database&gt;"/>
  <p:tag name="SECTOMILLISECCONVERTED" val="1"/>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2218</TotalTime>
  <Words>2891</Words>
  <Application>Microsoft Macintosh PowerPoint</Application>
  <PresentationFormat>Presentación en pantalla (4:3)</PresentationFormat>
  <Paragraphs>264</Paragraphs>
  <Slides>42</Slides>
  <Notes>1</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Tema 6 Análisis de datos cualitativos</vt:lpstr>
      <vt:lpstr>Índice</vt:lpstr>
      <vt:lpstr>Definición de conceptos </vt:lpstr>
      <vt:lpstr>Dato</vt:lpstr>
      <vt:lpstr>Ejemplos</vt:lpstr>
      <vt:lpstr>Datos cuantitativos y datos cualitativos</vt:lpstr>
      <vt:lpstr>Datos cualitativos textuales</vt:lpstr>
      <vt:lpstr>Datos cualitativos: ¿Cómo explicar su bajo nivel de elaboración?</vt:lpstr>
      <vt:lpstr>Datos cualitativos: ¿Cómo explicar su bajo nivel de elaboración?</vt:lpstr>
      <vt:lpstr>Datos cualitativos: ¿Cómo explicar su bajo nivel de elaboración?</vt:lpstr>
      <vt:lpstr>Análisis de datos cualitativos textuales. </vt:lpstr>
      <vt:lpstr>Análisis de datos cualitativos textuales</vt:lpstr>
      <vt:lpstr>Análisis de datos cualitativos textuales</vt:lpstr>
      <vt:lpstr>Enfoque lexicométrico en el análisis de datos cualitativos textuales   </vt:lpstr>
      <vt:lpstr>Análisis de datos cualitativos textuales</vt:lpstr>
      <vt:lpstr>Análisis de datos cualitativos textuales</vt:lpstr>
      <vt:lpstr>Enfoque interpretativo en el análisis de datos cualitativos textuales   </vt:lpstr>
      <vt:lpstr>Enfoque interpretativo en el análisis de datos cualitativos textuales</vt:lpstr>
      <vt:lpstr>Componentes del análisis de datos</vt:lpstr>
      <vt:lpstr>Presentación de PowerPoint</vt:lpstr>
      <vt:lpstr>El proceso de análisis de datos</vt:lpstr>
      <vt:lpstr>Reducción de datos </vt:lpstr>
      <vt:lpstr>Reducción de datos</vt:lpstr>
      <vt:lpstr>Reducción de datos</vt:lpstr>
      <vt:lpstr>Reducción de datos</vt:lpstr>
      <vt:lpstr>Reducción de datos</vt:lpstr>
      <vt:lpstr>Reducción de datos</vt:lpstr>
      <vt:lpstr>Reducción de datos</vt:lpstr>
      <vt:lpstr>Reducción de datos</vt:lpstr>
      <vt:lpstr>Disposición y transformación de los datos </vt:lpstr>
      <vt:lpstr>Disposición y transformación de los datos</vt:lpstr>
      <vt:lpstr>Disposición y transformación de los datos</vt:lpstr>
      <vt:lpstr>Disposición y transformación de los datos</vt:lpstr>
      <vt:lpstr>Disposición y transformación de los datos</vt:lpstr>
      <vt:lpstr>Obtención de resultados y extracción de conclusiones</vt:lpstr>
      <vt:lpstr>Obtención de resultados y extracción de conclusiones </vt:lpstr>
      <vt:lpstr>Obtención de resultados y extracción de conclusiones </vt:lpstr>
      <vt:lpstr>Obtención de resultados y extracción de conclusiones </vt:lpstr>
      <vt:lpstr>Obtención de resultados y extracción de conclusiones </vt:lpstr>
      <vt:lpstr>Obtención de resultados y extracción de conclusiones </vt:lpstr>
      <vt:lpstr>Aplicaciones informáticas para el análisis de datos cualitativos textuales</vt:lpstr>
      <vt:lpstr>Análisis de datos cualitativos textuales por ordenador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 </dc:creator>
  <cp:lastModifiedBy>Eduardo Garcia Jimenez</cp:lastModifiedBy>
  <cp:revision>185</cp:revision>
  <dcterms:created xsi:type="dcterms:W3CDTF">2010-10-07T07:20:48Z</dcterms:created>
  <dcterms:modified xsi:type="dcterms:W3CDTF">2011-05-09T17:05:06Z</dcterms:modified>
</cp:coreProperties>
</file>