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4" r:id="rId7"/>
    <p:sldId id="261" r:id="rId8"/>
    <p:sldId id="262" r:id="rId9"/>
    <p:sldId id="263" r:id="rId10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8AB46-3923-4B37-8736-23A96757F922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7997-A270-4C5D-BECD-2FD0831376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8AB46-3923-4B37-8736-23A96757F922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7997-A270-4C5D-BECD-2FD0831376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8AB46-3923-4B37-8736-23A96757F922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7997-A270-4C5D-BECD-2FD0831376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8AB46-3923-4B37-8736-23A96757F922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7997-A270-4C5D-BECD-2FD0831376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8AB46-3923-4B37-8736-23A96757F922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7997-A270-4C5D-BECD-2FD0831376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8AB46-3923-4B37-8736-23A96757F922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7997-A270-4C5D-BECD-2FD0831376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8AB46-3923-4B37-8736-23A96757F922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7997-A270-4C5D-BECD-2FD0831376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8AB46-3923-4B37-8736-23A96757F922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7997-A270-4C5D-BECD-2FD0831376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8AB46-3923-4B37-8736-23A96757F922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7997-A270-4C5D-BECD-2FD0831376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8AB46-3923-4B37-8736-23A96757F922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B7997-A270-4C5D-BECD-2FD0831376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8AB46-3923-4B37-8736-23A96757F922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F6B7997-A270-4C5D-BECD-2FD08313763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F8AB46-3923-4B37-8736-23A96757F922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6B7997-A270-4C5D-BECD-2FD08313763C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Coeficientes de concordancia entre evaluadores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Tema 6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s-ES" dirty="0" smtClean="0"/>
              <a:t>Sus tipos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Variables discretas:</a:t>
            </a:r>
          </a:p>
          <a:p>
            <a:pPr lvl="1"/>
            <a:r>
              <a:rPr lang="es-ES" dirty="0" smtClean="0"/>
              <a:t>Frecuencias: Coeficiente  kappa.</a:t>
            </a:r>
          </a:p>
          <a:p>
            <a:pPr lvl="1"/>
            <a:r>
              <a:rPr lang="es-ES" dirty="0" smtClean="0"/>
              <a:t>Rangos: Coeficiente W de Kendall.</a:t>
            </a:r>
          </a:p>
          <a:p>
            <a:r>
              <a:rPr lang="es-ES" dirty="0" smtClean="0"/>
              <a:t>Variables continuas:</a:t>
            </a:r>
          </a:p>
          <a:p>
            <a:pPr lvl="1"/>
            <a:r>
              <a:rPr lang="es-ES" dirty="0" smtClean="0"/>
              <a:t>Coeficiente  de </a:t>
            </a:r>
            <a:r>
              <a:rPr lang="es-ES" dirty="0" err="1" smtClean="0"/>
              <a:t>Lin</a:t>
            </a:r>
            <a:r>
              <a:rPr lang="es-ES" dirty="0" smtClean="0"/>
              <a:t>. </a:t>
            </a:r>
          </a:p>
          <a:p>
            <a:pPr lvl="1"/>
            <a:endParaRPr lang="es-E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r>
              <a:rPr lang="es-ES" sz="4000" dirty="0" smtClean="0"/>
              <a:t>Cómo obtener kappa</a:t>
            </a:r>
            <a:endParaRPr lang="en-US" sz="40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3419872" y="1700808"/>
          <a:ext cx="2371668" cy="1296144"/>
        </p:xfrm>
        <a:graphic>
          <a:graphicData uri="http://schemas.openxmlformats.org/presentationml/2006/ole">
            <p:oleObj spid="_x0000_s2049" name="Ecuación" r:id="rId3" imgW="799753" imgH="444307" progId="Equation.3">
              <p:embed/>
            </p:oleObj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12176" t="49828" r="49434" b="35407"/>
          <a:stretch>
            <a:fillRect/>
          </a:stretch>
        </p:blipFill>
        <p:spPr bwMode="auto">
          <a:xfrm>
            <a:off x="3059832" y="3140968"/>
            <a:ext cx="374441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395536" y="2060848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fórmula de Cohen (1960) para  dos evaluadores.</a:t>
            </a:r>
            <a:endParaRPr lang="en-US" dirty="0"/>
          </a:p>
        </p:txBody>
      </p:sp>
      <p:sp>
        <p:nvSpPr>
          <p:cNvPr id="8" name="7 CuadroTexto"/>
          <p:cNvSpPr txBox="1"/>
          <p:nvPr/>
        </p:nvSpPr>
        <p:spPr>
          <a:xfrm>
            <a:off x="1475656" y="458112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Se requiere un cuadro perfecto, es decir, debemos tener el mismo número de categorías para cada evaluador (</a:t>
            </a:r>
            <a:r>
              <a:rPr lang="es-ES" i="1" dirty="0" err="1" smtClean="0"/>
              <a:t>rater</a:t>
            </a:r>
            <a:r>
              <a:rPr lang="es-ES" dirty="0" smtClean="0"/>
              <a:t>).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000" dirty="0" smtClean="0"/>
              <a:t>Cómo obtener Kappa para más de dos evaluadores (</a:t>
            </a:r>
            <a:r>
              <a:rPr lang="es-ES" sz="4000" i="1" dirty="0" err="1" smtClean="0"/>
              <a:t>raters</a:t>
            </a:r>
            <a:r>
              <a:rPr lang="es-ES" sz="4000" dirty="0" smtClean="0"/>
              <a:t>) </a:t>
            </a:r>
            <a:endParaRPr lang="en-US" sz="4000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2699792" y="2204864"/>
          <a:ext cx="3096344" cy="1685787"/>
        </p:xfrm>
        <a:graphic>
          <a:graphicData uri="http://schemas.openxmlformats.org/presentationml/2006/ole">
            <p:oleObj spid="_x0000_s17409" name="Ecuación" r:id="rId3" imgW="1586811" imgH="863225" progId="Equation.3">
              <p:embed/>
            </p:oleObj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755576" y="4149080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smtClean="0"/>
              <a:t>K</a:t>
            </a:r>
            <a:r>
              <a:rPr lang="es-ES" dirty="0" smtClean="0"/>
              <a:t> = al número de categorías</a:t>
            </a:r>
          </a:p>
          <a:p>
            <a:r>
              <a:rPr lang="es-ES" i="1" dirty="0" smtClean="0"/>
              <a:t>n </a:t>
            </a:r>
            <a:r>
              <a:rPr lang="es-ES" dirty="0" smtClean="0"/>
              <a:t>= número de sujetos/elementos evaluados</a:t>
            </a:r>
          </a:p>
          <a:p>
            <a:r>
              <a:rPr lang="es-ES" i="1" dirty="0" smtClean="0"/>
              <a:t>m </a:t>
            </a:r>
            <a:r>
              <a:rPr lang="es-ES" dirty="0" smtClean="0"/>
              <a:t>= número de evaluadores</a:t>
            </a:r>
          </a:p>
          <a:p>
            <a:r>
              <a:rPr lang="es-ES" dirty="0" smtClean="0"/>
              <a:t>     = proporción media para la categoría </a:t>
            </a:r>
            <a:r>
              <a:rPr lang="es-ES" sz="1400" i="1" dirty="0" smtClean="0"/>
              <a:t>j</a:t>
            </a:r>
            <a:endParaRPr lang="es-ES" i="1" dirty="0" smtClean="0"/>
          </a:p>
          <a:p>
            <a:r>
              <a:rPr lang="es-ES" i="1" dirty="0"/>
              <a:t> </a:t>
            </a:r>
            <a:r>
              <a:rPr lang="es-ES" i="1" dirty="0" smtClean="0"/>
              <a:t>   </a:t>
            </a:r>
            <a:r>
              <a:rPr lang="es-ES" i="1" baseline="-25000" dirty="0" smtClean="0"/>
              <a:t> </a:t>
            </a:r>
            <a:r>
              <a:rPr lang="es-ES" dirty="0" smtClean="0"/>
              <a:t>= 1- proporción medida para la categoría </a:t>
            </a:r>
            <a:r>
              <a:rPr lang="es-ES" sz="1400" i="1" dirty="0" smtClean="0"/>
              <a:t>j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416" name="Object 8"/>
          <p:cNvGraphicFramePr>
            <a:graphicFrameLocks noChangeAspect="1"/>
          </p:cNvGraphicFramePr>
          <p:nvPr/>
        </p:nvGraphicFramePr>
        <p:xfrm>
          <a:off x="853108" y="5013176"/>
          <a:ext cx="190500" cy="238125"/>
        </p:xfrm>
        <a:graphic>
          <a:graphicData uri="http://schemas.openxmlformats.org/presentationml/2006/ole">
            <p:oleObj spid="_x0000_s17416" name="Ecuación" r:id="rId4" imgW="190417" imgH="241195" progId="Equation.3">
              <p:embed/>
            </p:oleObj>
          </a:graphicData>
        </a:graphic>
      </p:graphicFrame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418" name="Object 10"/>
          <p:cNvGraphicFramePr>
            <a:graphicFrameLocks noChangeAspect="1"/>
          </p:cNvGraphicFramePr>
          <p:nvPr/>
        </p:nvGraphicFramePr>
        <p:xfrm>
          <a:off x="827584" y="5229200"/>
          <a:ext cx="180975" cy="238125"/>
        </p:xfrm>
        <a:graphic>
          <a:graphicData uri="http://schemas.openxmlformats.org/presentationml/2006/ole">
            <p:oleObj spid="_x0000_s17418" name="Ecuación" r:id="rId5" imgW="177646" imgH="241091" progId="Equation.3">
              <p:embed/>
            </p:oleObj>
          </a:graphicData>
        </a:graphic>
      </p:graphicFrame>
      <p:sp>
        <p:nvSpPr>
          <p:cNvPr id="16" name="15 CuadroTexto"/>
          <p:cNvSpPr txBox="1"/>
          <p:nvPr/>
        </p:nvSpPr>
        <p:spPr>
          <a:xfrm>
            <a:off x="6588224" y="2564904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extensión de </a:t>
            </a:r>
            <a:r>
              <a:rPr lang="es-ES" dirty="0" err="1" smtClean="0"/>
              <a:t>Fleiss</a:t>
            </a:r>
            <a:r>
              <a:rPr lang="es-ES" dirty="0" smtClean="0"/>
              <a:t> (1971) para más de dos evaluadores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r>
              <a:rPr lang="es-ES" sz="4000" dirty="0" smtClean="0"/>
              <a:t>Valoración del coeficiente kappa</a:t>
            </a:r>
            <a:endParaRPr lang="en-US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0000" t="44011" r="8236" b="32546"/>
          <a:stretch>
            <a:fillRect/>
          </a:stretch>
        </p:blipFill>
        <p:spPr bwMode="auto">
          <a:xfrm>
            <a:off x="1259632" y="1772816"/>
            <a:ext cx="649967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339752" y="42930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/>
              <a:t>Landis J, Koch G: The measurement of </a:t>
            </a:r>
            <a:r>
              <a:rPr lang="en-US" i="1" dirty="0" smtClean="0"/>
              <a:t>observer agreement </a:t>
            </a:r>
            <a:r>
              <a:rPr lang="en-US" i="1" dirty="0"/>
              <a:t>for categorical data. Biometrics 1977; 33:159-74.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r>
              <a:rPr lang="es-ES" sz="4000" dirty="0" smtClean="0"/>
              <a:t>Valoración del coeficiente kappa</a:t>
            </a:r>
            <a:endParaRPr lang="en-US" sz="4000" dirty="0"/>
          </a:p>
        </p:txBody>
      </p:sp>
      <p:sp>
        <p:nvSpPr>
          <p:cNvPr id="9" name="8 Rectángulo"/>
          <p:cNvSpPr/>
          <p:nvPr/>
        </p:nvSpPr>
        <p:spPr>
          <a:xfrm>
            <a:off x="2195736" y="516996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ALTMAN, D.G. (1991). Practical statistics for medical research. New York: Chapman</a:t>
            </a:r>
          </a:p>
          <a:p>
            <a:r>
              <a:rPr lang="es-ES" dirty="0" smtClean="0"/>
              <a:t>and Hall.</a:t>
            </a:r>
            <a:endParaRPr lang="es-ES" dirty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2929" y="1587587"/>
            <a:ext cx="12098869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1143000"/>
          </a:xfrm>
        </p:spPr>
        <p:txBody>
          <a:bodyPr>
            <a:noAutofit/>
          </a:bodyPr>
          <a:lstStyle/>
          <a:p>
            <a:r>
              <a:rPr lang="es-ES" sz="4000" dirty="0" smtClean="0"/>
              <a:t>Cómo obtener el coeficiente W de Kendall</a:t>
            </a:r>
            <a:endParaRPr lang="en-US" sz="40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33586" t="20297" r="49187" b="69203"/>
          <a:stretch>
            <a:fillRect/>
          </a:stretch>
        </p:blipFill>
        <p:spPr bwMode="auto">
          <a:xfrm>
            <a:off x="3131840" y="1484784"/>
            <a:ext cx="2448272" cy="166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 l="61812" t="30313" r="30805" b="56890"/>
          <a:stretch>
            <a:fillRect/>
          </a:stretch>
        </p:blipFill>
        <p:spPr bwMode="auto">
          <a:xfrm>
            <a:off x="6156176" y="2917743"/>
            <a:ext cx="1224136" cy="1591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539552" y="3356992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Donde </a:t>
            </a:r>
            <a:r>
              <a:rPr lang="es-ES" i="1" dirty="0" smtClean="0"/>
              <a:t>F</a:t>
            </a:r>
            <a:r>
              <a:rPr lang="es-ES" dirty="0" smtClean="0"/>
              <a:t> es el estadístico </a:t>
            </a:r>
            <a:r>
              <a:rPr lang="es-ES" i="1" dirty="0" smtClean="0"/>
              <a:t>Chi cuadrado </a:t>
            </a:r>
            <a:r>
              <a:rPr lang="es-ES" dirty="0" smtClean="0"/>
              <a:t>de </a:t>
            </a:r>
            <a:r>
              <a:rPr lang="es-ES" dirty="0" err="1" smtClean="0"/>
              <a:t>Friedman</a:t>
            </a:r>
            <a:r>
              <a:rPr lang="es-ES" dirty="0" smtClean="0"/>
              <a:t>   y</a:t>
            </a:r>
            <a:endParaRPr lang="en-US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 l="34540" t="46063" r="52909" b="49015"/>
          <a:stretch>
            <a:fillRect/>
          </a:stretch>
        </p:blipFill>
        <p:spPr bwMode="auto">
          <a:xfrm>
            <a:off x="3131840" y="4509120"/>
            <a:ext cx="244827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539552" y="472514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Y el test del estadístico es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r>
              <a:rPr lang="es-ES" sz="4000" dirty="0" smtClean="0"/>
              <a:t>Cómo obtener el coeficiente de </a:t>
            </a:r>
            <a:r>
              <a:rPr lang="es-ES" sz="4000" dirty="0" err="1" smtClean="0"/>
              <a:t>Lin</a:t>
            </a:r>
            <a:endParaRPr lang="en-US" sz="40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49090" t="52535" r="28762" b="39344"/>
          <a:stretch>
            <a:fillRect/>
          </a:stretch>
        </p:blipFill>
        <p:spPr bwMode="auto">
          <a:xfrm>
            <a:off x="1907704" y="1916832"/>
            <a:ext cx="576064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000" dirty="0" smtClean="0"/>
              <a:t>Cómo interpretar el coeficiente de </a:t>
            </a:r>
            <a:r>
              <a:rPr lang="es-ES" sz="4000" dirty="0" err="1" smtClean="0"/>
              <a:t>Lin</a:t>
            </a:r>
            <a:endParaRPr lang="en-US" sz="40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49090" t="52781" r="12520" b="21626"/>
          <a:stretch>
            <a:fillRect/>
          </a:stretch>
        </p:blipFill>
        <p:spPr bwMode="auto">
          <a:xfrm>
            <a:off x="2195736" y="2420888"/>
            <a:ext cx="44644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Diapositiva 1 - &amp;quot;Coeficientes de concordancia entre evaluadores&amp;quot;&quot;/&gt;&lt;property id=&quot;20307&quot; value=&quot;256&quot;/&gt;&lt;/object&gt;&lt;object type=&quot;3&quot; unique_id=&quot;10005&quot;&gt;&lt;property id=&quot;20148&quot; value=&quot;5&quot;/&gt;&lt;property id=&quot;20300&quot; value=&quot;Diapositiva 2 - &amp;quot;Sus tipos&amp;quot;&quot;/&gt;&lt;property id=&quot;20307&quot; value=&quot;257&quot;/&gt;&lt;/object&gt;&lt;object type=&quot;3&quot; unique_id=&quot;10006&quot;&gt;&lt;property id=&quot;20148&quot; value=&quot;5&quot;/&gt;&lt;property id=&quot;20300&quot; value=&quot;Diapositiva 5 - &amp;quot;Valoración del coeficiente kappa&amp;quot;&quot;/&gt;&lt;property id=&quot;20307&quot; value=&quot;258&quot;/&gt;&lt;/object&gt;&lt;object type=&quot;3&quot; unique_id=&quot;10042&quot;&gt;&lt;property id=&quot;20148&quot; value=&quot;5&quot;/&gt;&lt;property id=&quot;20300&quot; value=&quot;Diapositiva 3 - &amp;quot;Cómo obtener kappa&amp;quot;&quot;/&gt;&lt;property id=&quot;20307&quot; value=&quot;259&quot;/&gt;&lt;/object&gt;&lt;object type=&quot;3&quot; unique_id=&quot;10061&quot;&gt;&lt;property id=&quot;20148&quot; value=&quot;5&quot;/&gt;&lt;property id=&quot;20300&quot; value=&quot;Diapositiva 4 - &amp;quot;Cómo obtener Kappa para más de dos evaluadores (raters) &amp;quot;&quot;/&gt;&lt;property id=&quot;20307&quot; value=&quot;260&quot;/&gt;&lt;/object&gt;&lt;object type=&quot;3&quot; unique_id=&quot;10167&quot;&gt;&lt;property id=&quot;20148&quot; value=&quot;5&quot;/&gt;&lt;property id=&quot;20300&quot; value=&quot;Diapositiva 6 - &amp;quot;Cómo obtener el coeficiente W de Kendall&amp;quot;&quot;/&gt;&lt;property id=&quot;20307&quot; value=&quot;261&quot;/&gt;&lt;/object&gt;&lt;object type=&quot;3&quot; unique_id=&quot;10192&quot;&gt;&lt;property id=&quot;20148&quot; value=&quot;5&quot;/&gt;&lt;property id=&quot;20300&quot; value=&quot;Diapositiva 7 - &amp;quot;Cómo obtener el coeficiente de Lin&amp;quot;&quot;/&gt;&lt;property id=&quot;20307&quot; value=&quot;262&quot;/&gt;&lt;/object&gt;&lt;object type=&quot;3&quot; unique_id=&quot;10220&quot;&gt;&lt;property id=&quot;20148&quot; value=&quot;5&quot;/&gt;&lt;property id=&quot;20300&quot; value=&quot;Diapositiva 8 - &amp;quot;Cómo interpretar el coeficiente de Lin&amp;quot;&quot;/&gt;&lt;property id=&quot;20307&quot; value=&quot;263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207</Words>
  <Application>Microsoft Office PowerPoint</Application>
  <PresentationFormat>Presentación en pantalla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1" baseType="lpstr">
      <vt:lpstr>Flujo</vt:lpstr>
      <vt:lpstr>Ecuación</vt:lpstr>
      <vt:lpstr>Coeficientes de concordancia entre evaluadores</vt:lpstr>
      <vt:lpstr>Sus tipos</vt:lpstr>
      <vt:lpstr>Cómo obtener kappa</vt:lpstr>
      <vt:lpstr>Cómo obtener Kappa para más de dos evaluadores (raters) </vt:lpstr>
      <vt:lpstr>Valoración del coeficiente kappa</vt:lpstr>
      <vt:lpstr>Valoración del coeficiente kappa</vt:lpstr>
      <vt:lpstr>Cómo obtener el coeficiente W de Kendall</vt:lpstr>
      <vt:lpstr>Cómo obtener el coeficiente de Lin</vt:lpstr>
      <vt:lpstr>Cómo interpretar el coeficiente de Lin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Coeficientes de concordancia</dc:title>
  <dc:creator> </dc:creator>
  <cp:lastModifiedBy>Windows Xp SP3 Relax Edition 2</cp:lastModifiedBy>
  <cp:revision>23</cp:revision>
  <dcterms:created xsi:type="dcterms:W3CDTF">2011-05-31T07:39:28Z</dcterms:created>
  <dcterms:modified xsi:type="dcterms:W3CDTF">2011-05-31T11:52:23Z</dcterms:modified>
</cp:coreProperties>
</file>